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6" r:id="rId12"/>
    <p:sldId id="268" r:id="rId13"/>
    <p:sldId id="403" r:id="rId14"/>
    <p:sldId id="270" r:id="rId15"/>
    <p:sldId id="271" r:id="rId16"/>
    <p:sldId id="273" r:id="rId17"/>
    <p:sldId id="404" r:id="rId18"/>
    <p:sldId id="274" r:id="rId19"/>
    <p:sldId id="275" r:id="rId20"/>
    <p:sldId id="276" r:id="rId21"/>
    <p:sldId id="277" r:id="rId22"/>
    <p:sldId id="278" r:id="rId23"/>
    <p:sldId id="280" r:id="rId24"/>
    <p:sldId id="405" r:id="rId25"/>
    <p:sldId id="281" r:id="rId26"/>
    <p:sldId id="282" r:id="rId27"/>
    <p:sldId id="283" r:id="rId28"/>
    <p:sldId id="406" r:id="rId29"/>
    <p:sldId id="284" r:id="rId30"/>
    <p:sldId id="285" r:id="rId31"/>
    <p:sldId id="407" r:id="rId32"/>
    <p:sldId id="286" r:id="rId33"/>
    <p:sldId id="287" r:id="rId34"/>
    <p:sldId id="288" r:id="rId35"/>
    <p:sldId id="289" r:id="rId36"/>
    <p:sldId id="290" r:id="rId37"/>
    <p:sldId id="291" r:id="rId38"/>
    <p:sldId id="293" r:id="rId39"/>
    <p:sldId id="408" r:id="rId40"/>
    <p:sldId id="294" r:id="rId41"/>
    <p:sldId id="295" r:id="rId42"/>
    <p:sldId id="296" r:id="rId43"/>
    <p:sldId id="297" r:id="rId44"/>
    <p:sldId id="298" r:id="rId45"/>
    <p:sldId id="299" r:id="rId46"/>
    <p:sldId id="300" r:id="rId47"/>
    <p:sldId id="302" r:id="rId48"/>
    <p:sldId id="303" r:id="rId49"/>
    <p:sldId id="304" r:id="rId50"/>
    <p:sldId id="305" r:id="rId51"/>
    <p:sldId id="307" r:id="rId52"/>
    <p:sldId id="309" r:id="rId53"/>
    <p:sldId id="310" r:id="rId54"/>
    <p:sldId id="311" r:id="rId55"/>
    <p:sldId id="312" r:id="rId56"/>
    <p:sldId id="314" r:id="rId57"/>
    <p:sldId id="315" r:id="rId58"/>
    <p:sldId id="316" r:id="rId59"/>
    <p:sldId id="317" r:id="rId60"/>
    <p:sldId id="318" r:id="rId61"/>
    <p:sldId id="319" r:id="rId62"/>
    <p:sldId id="320" r:id="rId63"/>
    <p:sldId id="322" r:id="rId64"/>
    <p:sldId id="410" r:id="rId65"/>
    <p:sldId id="411" r:id="rId66"/>
    <p:sldId id="323" r:id="rId67"/>
    <p:sldId id="324" r:id="rId68"/>
    <p:sldId id="325" r:id="rId69"/>
    <p:sldId id="326" r:id="rId70"/>
    <p:sldId id="327" r:id="rId71"/>
    <p:sldId id="329" r:id="rId72"/>
    <p:sldId id="412" r:id="rId73"/>
    <p:sldId id="413" r:id="rId74"/>
    <p:sldId id="331" r:id="rId75"/>
    <p:sldId id="332" r:id="rId76"/>
    <p:sldId id="333" r:id="rId77"/>
    <p:sldId id="334" r:id="rId78"/>
    <p:sldId id="335" r:id="rId79"/>
    <p:sldId id="337" r:id="rId80"/>
    <p:sldId id="338" r:id="rId81"/>
    <p:sldId id="339" r:id="rId82"/>
    <p:sldId id="340" r:id="rId83"/>
    <p:sldId id="342" r:id="rId84"/>
    <p:sldId id="344" r:id="rId85"/>
    <p:sldId id="414" r:id="rId86"/>
    <p:sldId id="345" r:id="rId87"/>
    <p:sldId id="346" r:id="rId88"/>
    <p:sldId id="347" r:id="rId89"/>
    <p:sldId id="348" r:id="rId90"/>
    <p:sldId id="349" r:id="rId91"/>
    <p:sldId id="351" r:id="rId92"/>
    <p:sldId id="416" r:id="rId93"/>
    <p:sldId id="417" r:id="rId94"/>
    <p:sldId id="352" r:id="rId95"/>
    <p:sldId id="353" r:id="rId96"/>
    <p:sldId id="354" r:id="rId97"/>
    <p:sldId id="355" r:id="rId98"/>
    <p:sldId id="356" r:id="rId99"/>
    <p:sldId id="357" r:id="rId100"/>
    <p:sldId id="418" r:id="rId101"/>
    <p:sldId id="358" r:id="rId102"/>
    <p:sldId id="428" r:id="rId103"/>
    <p:sldId id="359" r:id="rId104"/>
    <p:sldId id="360" r:id="rId105"/>
    <p:sldId id="361" r:id="rId106"/>
    <p:sldId id="363" r:id="rId107"/>
    <p:sldId id="420" r:id="rId108"/>
    <p:sldId id="364" r:id="rId109"/>
    <p:sldId id="365" r:id="rId110"/>
    <p:sldId id="366" r:id="rId111"/>
    <p:sldId id="367" r:id="rId112"/>
    <p:sldId id="368" r:id="rId113"/>
    <p:sldId id="369" r:id="rId114"/>
    <p:sldId id="371" r:id="rId115"/>
    <p:sldId id="421" r:id="rId116"/>
    <p:sldId id="422" r:id="rId117"/>
    <p:sldId id="372" r:id="rId118"/>
    <p:sldId id="373" r:id="rId119"/>
    <p:sldId id="374" r:id="rId120"/>
    <p:sldId id="375" r:id="rId121"/>
    <p:sldId id="376" r:id="rId122"/>
    <p:sldId id="378" r:id="rId123"/>
    <p:sldId id="423" r:id="rId124"/>
    <p:sldId id="424" r:id="rId125"/>
    <p:sldId id="380" r:id="rId126"/>
    <p:sldId id="382" r:id="rId127"/>
    <p:sldId id="425" r:id="rId128"/>
    <p:sldId id="383" r:id="rId129"/>
    <p:sldId id="384" r:id="rId130"/>
    <p:sldId id="385" r:id="rId131"/>
    <p:sldId id="386" r:id="rId132"/>
    <p:sldId id="387" r:id="rId133"/>
    <p:sldId id="388" r:id="rId134"/>
    <p:sldId id="389" r:id="rId135"/>
    <p:sldId id="390" r:id="rId136"/>
    <p:sldId id="392" r:id="rId137"/>
    <p:sldId id="426" r:id="rId138"/>
    <p:sldId id="393" r:id="rId139"/>
    <p:sldId id="394" r:id="rId140"/>
    <p:sldId id="395" r:id="rId141"/>
    <p:sldId id="397" r:id="rId142"/>
    <p:sldId id="429" r:id="rId143"/>
    <p:sldId id="427" r:id="rId144"/>
    <p:sldId id="399" r:id="rId145"/>
    <p:sldId id="400" r:id="rId146"/>
    <p:sldId id="398" r:id="rId147"/>
    <p:sldId id="401" r:id="rId148"/>
    <p:sldId id="402" r:id="rId149"/>
  </p:sldIdLst>
  <p:sldSz cx="12192000" cy="6858000"/>
  <p:notesSz cx="6858000" cy="12192000"/>
  <p:custDataLst>
    <p:tags r:id="rId153"/>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p:scale>
          <a:sx n="75" d="100"/>
          <a:sy n="75" d="100"/>
        </p:scale>
        <p:origin x="1362" y="816"/>
      </p:cViewPr>
      <p:guideLst/>
    </p:cSldViewPr>
  </p:slideViewPr>
  <p:notesTextViewPr>
    <p:cViewPr>
      <p:scale>
        <a:sx n="1" d="1"/>
        <a:sy n="1" d="1"/>
      </p:scale>
      <p:origin x="0" y="0"/>
    </p:cViewPr>
  </p:notesTextViewPr>
  <p:sorterViewPr>
    <p:cViewPr>
      <p:scale>
        <a:sx n="200" d="100"/>
        <a:sy n="200" d="100"/>
      </p:scale>
      <p:origin x="0" y="-176148"/>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3" Type="http://schemas.openxmlformats.org/officeDocument/2006/relationships/tags" Target="tags/tag10.xml"/><Relationship Id="rId152" Type="http://schemas.openxmlformats.org/officeDocument/2006/relationships/tableStyles" Target="tableStyles.xml"/><Relationship Id="rId151" Type="http://schemas.openxmlformats.org/officeDocument/2006/relationships/viewProps" Target="viewProps.xml"/><Relationship Id="rId150" Type="http://schemas.openxmlformats.org/officeDocument/2006/relationships/presProps" Target="presProps.xml"/><Relationship Id="rId15" Type="http://schemas.openxmlformats.org/officeDocument/2006/relationships/slide" Target="slides/slide12.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7beb2b3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1bf9a16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e608623c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549d68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efc4d7b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76ac5a6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d7d5a5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cab7952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6527a9ca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9cd5f5a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099f51e46103c3b2084da#tid=68f734a87025800008f087a0#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cd4caa5c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ace017a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68a8916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fcf6b04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0f9c4be7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df=fce37fe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df=8388a8b2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1#df=29ed58e7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1#df=3f582a2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1#df=a820d93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选择性必修      第四册  YL</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21d3e31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01e8047a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23.xml"/><Relationship Id="rId1" Type="http://schemas.openxmlformats.org/officeDocument/2006/relationships/image" Target="../media/image9.png"/></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5.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5.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5.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5.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102.xml"/><Relationship Id="rId2" Type="http://schemas.openxmlformats.org/officeDocument/2006/relationships/slideLayout" Target="../slideLayouts/slideLayout25.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7.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7.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8.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8.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8.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8.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9.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9.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9.xml"/></Relationships>
</file>

<file path=ppt/slides/_rels/slide145.xml.rels><?xml version="1.0" encoding="UTF-8" standalone="yes"?>
<Relationships xmlns="http://schemas.openxmlformats.org/package/2006/relationships"><Relationship Id="rId4" Type="http://schemas.openxmlformats.org/officeDocument/2006/relationships/notesSlide" Target="../notesSlides/notesSlide122.xml"/><Relationship Id="rId3" Type="http://schemas.openxmlformats.org/officeDocument/2006/relationships/slideLayout" Target="../slideLayouts/slideLayout29.xml"/><Relationship Id="rId2" Type="http://schemas.openxmlformats.org/officeDocument/2006/relationships/image" Target="../media/image12.jpeg"/><Relationship Id="rId1" Type="http://schemas.openxmlformats.org/officeDocument/2006/relationships/image" Target="../media/image11.jpeg"/></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8.xml"/><Relationship Id="rId1" Type="http://schemas.openxmlformats.org/officeDocument/2006/relationships/image" Target="../media/image8.jpe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7.xml"/><Relationship Id="rId10" Type="http://schemas.openxmlformats.org/officeDocument/2006/relationships/slideLayout" Target="../slideLayouts/slideLayout8.xml"/><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4_1#81bdf4494?vja=1&amp;pid=7beb2b3bf&amp;color=0,0,0&amp;vtp=1&amp;bt=1"/>
          <p:cNvSpPr/>
          <p:nvPr/>
        </p:nvSpPr>
        <p:spPr>
          <a:xfrm>
            <a:off x="722376" y="896111"/>
            <a:ext cx="10753344" cy="5291329"/>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relevant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inquiring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（far）.Secondly,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a:t>
            </a:r>
            <a:endParaRPr lang="en-US" altLang="zh-CN" sz="2000" dirty="0"/>
          </a:p>
          <a:p>
            <a:pPr algn="just">
              <a:lnSpc>
                <a:spcPct val="125000"/>
              </a:lnSpc>
            </a:pPr>
            <a:endParaRPr lang="en-US" altLang="zh-CN" sz="2000" dirty="0"/>
          </a:p>
        </p:txBody>
      </p:sp>
      <p:sp>
        <p:nvSpPr>
          <p:cNvPr id="3" name="QM_6_AN.65_1#81bdf4494.blank?vja=1&amp;pid=7beb2b3bf&amp;color=0,0,0&amp;vpa=39&amp;vtp=1"/>
          <p:cNvSpPr/>
          <p:nvPr/>
        </p:nvSpPr>
        <p:spPr>
          <a:xfrm>
            <a:off x="3601466" y="1613915"/>
            <a:ext cx="677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M_6_AN.66_1#81bdf4494.blank?vja=1&amp;pid=7beb2b3bf&amp;color=0,0,0&amp;vpa=40&amp;vtp=1"/>
          <p:cNvSpPr/>
          <p:nvPr/>
        </p:nvSpPr>
        <p:spPr>
          <a:xfrm>
            <a:off x="960501" y="2369819"/>
            <a:ext cx="2540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5" name="QM_6_AN.67_1#81bdf4494.blank?vja=1&amp;pid=7beb2b3bf&amp;color=0,0,0&amp;vpa=41&amp;vtp=1"/>
          <p:cNvSpPr/>
          <p:nvPr/>
        </p:nvSpPr>
        <p:spPr>
          <a:xfrm>
            <a:off x="5213096" y="2357119"/>
            <a:ext cx="1733550" cy="345567"/>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generated</a:t>
            </a:r>
            <a:endParaRPr lang="en-US" altLang="zh-CN" sz="2000" dirty="0"/>
          </a:p>
        </p:txBody>
      </p:sp>
      <p:sp>
        <p:nvSpPr>
          <p:cNvPr id="6" name="QM_6_AN.68_1#81bdf4494.blank?vja=1&amp;pid=7beb2b3bf&amp;color=0,0,0&amp;vpa=42&amp;vtp=1"/>
          <p:cNvSpPr/>
          <p:nvPr/>
        </p:nvSpPr>
        <p:spPr>
          <a:xfrm>
            <a:off x="1381189" y="3113023"/>
            <a:ext cx="10842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refreshing</a:t>
            </a:r>
            <a:endParaRPr lang="en-US" altLang="zh-CN" sz="2000" dirty="0"/>
          </a:p>
        </p:txBody>
      </p:sp>
      <p:sp>
        <p:nvSpPr>
          <p:cNvPr id="7" name="QM_6_AN.69_1#81bdf4494.blank?vja=1&amp;pid=7beb2b3bf&amp;color=0,0,0&amp;vpa=43&amp;vtp=1"/>
          <p:cNvSpPr/>
          <p:nvPr/>
        </p:nvSpPr>
        <p:spPr>
          <a:xfrm>
            <a:off x="4326700" y="3881627"/>
            <a:ext cx="296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8" name="QM_6_AN.70_1#81bdf4494.blank?vja=1&amp;pid=7beb2b3bf&amp;color=0,0,0&amp;vpa=44&amp;vtp=1"/>
          <p:cNvSpPr/>
          <p:nvPr/>
        </p:nvSpPr>
        <p:spPr>
          <a:xfrm>
            <a:off x="10620439" y="3868927"/>
            <a:ext cx="774700"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blindly</a:t>
            </a:r>
            <a:endParaRPr lang="en-US" altLang="zh-CN" sz="2000" dirty="0"/>
          </a:p>
        </p:txBody>
      </p:sp>
      <p:sp>
        <p:nvSpPr>
          <p:cNvPr id="9" name="QM_6_AN.71_1#81bdf4494.blank?vja=1&amp;pid=7beb2b3bf&amp;color=0,0,0&amp;vpa=45&amp;vtp=1"/>
          <p:cNvSpPr/>
          <p:nvPr/>
        </p:nvSpPr>
        <p:spPr>
          <a:xfrm>
            <a:off x="2053971" y="4637531"/>
            <a:ext cx="746125"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further</a:t>
            </a:r>
            <a:endParaRPr lang="en-US" altLang="zh-CN" sz="2000" dirty="0"/>
          </a:p>
        </p:txBody>
      </p:sp>
      <p:sp>
        <p:nvSpPr>
          <p:cNvPr id="10" name="QM_6_AN.72_1#81bdf4494.blank?vja=1&amp;pid=7beb2b3bf&amp;color=0,0,0&amp;vpa=46&amp;vtp=1"/>
          <p:cNvSpPr/>
          <p:nvPr/>
        </p:nvSpPr>
        <p:spPr>
          <a:xfrm>
            <a:off x="5161979" y="5380735"/>
            <a:ext cx="1169988" cy="345567"/>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applied</a:t>
            </a:r>
            <a:endParaRPr lang="en-US" altLang="zh-CN" sz="2000" dirty="0"/>
          </a:p>
        </p:txBody>
      </p:sp>
      <p:sp>
        <p:nvSpPr>
          <p:cNvPr id="11" name="QM_6_AN.73_1#81bdf4494.blank?vja=1&amp;pid=7beb2b3bf&amp;color=0,0,0&amp;vpa=47&amp;vtp=1"/>
          <p:cNvSpPr/>
          <p:nvPr/>
        </p:nvSpPr>
        <p:spPr>
          <a:xfrm>
            <a:off x="3195701" y="5771387"/>
            <a:ext cx="423863" cy="348869"/>
          </a:xfrm>
          <a:prstGeom prst="rect">
            <a:avLst/>
          </a:prstGeom>
          <a:noFill/>
        </p:spPr>
        <p:txBody>
          <a:bodyPr wrap="non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QC_7_BD.494_1#ce8daac0e?vja=1&amp;pid=154cb0a37&amp;color=0,0,0&amp;vtp=1"/>
          <p:cNvSpPr/>
          <p:nvPr/>
        </p:nvSpPr>
        <p:spPr>
          <a:xfrm>
            <a:off x="722376" y="10435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blogs?(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C_7_AN.495_1#ce8daac0e.bracket?vja=1&amp;pid=154cb0a37&amp;color=0,0,0&amp;vpa=234&amp;vtp=1"/>
          <p:cNvSpPr/>
          <p:nvPr/>
        </p:nvSpPr>
        <p:spPr>
          <a:xfrm>
            <a:off x="5669026" y="10435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C_7_BD.494_2#ce8daac0e.choices?vja=1&amp;pid=154cb0a37&amp;color=0,0,0&amp;vtp=1"/>
          <p:cNvSpPr/>
          <p:nvPr/>
        </p:nvSpPr>
        <p:spPr>
          <a:xfrm>
            <a:off x="722376" y="1424559"/>
            <a:ext cx="10753344" cy="347853"/>
          </a:xfrm>
          <a:prstGeom prst="rect">
            <a:avLst/>
          </a:prstGeom>
          <a:noFill/>
        </p:spPr>
        <p:txBody>
          <a:bodyPr wrap="square" lIns="0" tIns="0" rIns="0" bIns="0" rtlCol="0" anchor="t"/>
          <a:lstStyle/>
          <a:p>
            <a:pPr>
              <a:lnSpc>
                <a:spcPct val="125000"/>
              </a:lnSpc>
              <a:tabLst>
                <a:tab pos="2624455" algn="l"/>
                <a:tab pos="5261610" algn="l"/>
                <a:tab pos="816546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A.False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endParaRPr lang="en-US" altLang="zh-CN" sz="2000" dirty="0"/>
          </a:p>
        </p:txBody>
      </p:sp>
      <p:sp>
        <p:nvSpPr>
          <p:cNvPr id="9" name="QC_7_AS.496_1#ce8daac0e?vja=1&amp;pid=154cb0a37&amp;color=0,0,0&amp;vtp=1"/>
          <p:cNvSpPr/>
          <p:nvPr/>
        </p:nvSpPr>
        <p:spPr>
          <a:xfrm>
            <a:off x="722376" y="18492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information.”可知，博客的一个主要缺点是容易发布错误信息。故选A项。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9"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7_1#6a57c1685?vja=1&amp;pid=154cb0a3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8_1#6a57c1685.bracket?vja=1&amp;pid=154cb0a37&amp;color=0,0,0&amp;vpa=235&amp;vtp=1"/>
          <p:cNvSpPr/>
          <p:nvPr/>
        </p:nvSpPr>
        <p:spPr>
          <a:xfrm>
            <a:off x="60214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97_2#6a57c1685.choices?vja=1&amp;pid=154cb0a3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p:txBody>
      </p:sp>
      <p:sp>
        <p:nvSpPr>
          <p:cNvPr id="5" name="QC_7_AS.499_1#6a57c1685?vja=1&amp;pid=154cb0a37&amp;color=0,0,0&amp;vtp=1"/>
          <p:cNvSpPr/>
          <p:nvPr/>
        </p:nvSpPr>
        <p:spPr>
          <a:xfrm>
            <a:off x="722376" y="2839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推理判断题。根据最后一段内容可推测，适应不同领域的不同技术工具有助于提高各地学生的教育质量，也就是说，其他领域的技术进步可能会对教育产生益处。故选D项。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0_1#39c2ce92a?vja=1&amp;pid=154cb0a3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501_1#39c2ce92a.bracket?vja=1&amp;pid=154cb0a37&amp;color=0,0,0&amp;vpa=236&amp;vtp=1"/>
          <p:cNvSpPr/>
          <p:nvPr/>
        </p:nvSpPr>
        <p:spPr>
          <a:xfrm>
            <a:off x="45974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500_2#39c2ce92a.choices?vja=1&amp;pid=154cb0a37&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endParaRPr lang="en-US" altLang="zh-CN" sz="2000" dirty="0"/>
          </a:p>
        </p:txBody>
      </p:sp>
      <p:sp>
        <p:nvSpPr>
          <p:cNvPr id="5" name="QC_7_AS.502_1#39c2ce92a?vja=1&amp;pid=154cb0a37&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文章第一段以及下文内容可知，文章主要讨论了教育技术在近年来发生的巨大变化，并详细介绍了在线学习、开放教育资源、博客、人工智能等不同方面的发展对教育产生的影响。这些讨论都围绕着教育技术的发展，因此可以推断出文章的主要内容是关于教育技术的发展。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02_2#39c2ce92a?vja=1&amp;pid=154cb0a37&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502_3#39c2ce92a?vja=1&amp;pid=154cb0a37&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13632" y="1384124"/>
            <a:ext cx="437083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502_4#39c2ce92a?vja=1&amp;pid=154cb0a37&amp;color=0,0,0&amp;mp=1&amp;vtp=1"/>
          <p:cNvSpPr/>
          <p:nvPr/>
        </p:nvSpPr>
        <p:spPr>
          <a:xfrm>
            <a:off x="722376" y="3085924"/>
            <a:ext cx="11010900" cy="351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然而，想想有多少有相似想法的人在社交媒体上与那些本来不会见面的人联系并分享了信息。</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03_1#289900d32?vja=1&amp;pid=0f9c4be76&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[河南济洛平许四市2024模拟]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Carthage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memorable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Samantha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Malczewski,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（略知）</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Malczewski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Schwan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Carthage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daughter’s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03_1#289900d32?vja=1&amp;pid=0f9c4be76&amp;color=0,0,0&amp;vtp=1&amp;bt=1"/>
          <p:cNvSpPr/>
          <p:nvPr/>
        </p:nvSpPr>
        <p:spPr>
          <a:xfrm>
            <a:off x="722376" y="900000"/>
            <a:ext cx="10753344" cy="2247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Carthage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family.“Spanning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（跨越）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Samantha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6_EX.504_1#289900d32?vja=1&amp;pid=0f9c4be76&amp;color=0,0,0&amp;vtp=1"/>
          <p:cNvSpPr/>
          <p:nvPr/>
        </p:nvSpPr>
        <p:spPr>
          <a:xfrm>
            <a:off x="722376" y="3188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迦太基学院三代人共同开启新学年的故事，描述了19岁的萨曼莎·马尔切夫斯基、妹妹米娅、她们的妈妈埃米·马尔切夫斯基和外婆克里丝蒂·施万一同入学的情景，并引用了她们的言论和迦太基学院教师的评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5_1#e0a31c869.choices?vja=1&amp;pid=289900d3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B.site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C.ceremony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3" name="QC_7_AN.506_1#e0a31c869.bracket?vja=1&amp;pid=289900d32&amp;color=0,0,0&amp;vpa=237&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507_1#e0a31c869?vja=1&amp;pid=289900d32&amp;color=0,0,0&amp;vtp=1"/>
          <p:cNvSpPr/>
          <p:nvPr/>
        </p:nvSpPr>
        <p:spPr>
          <a:xfrm>
            <a:off x="722376" y="13158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chapter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Carthage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campus.”以及空后内容可知，本句表达的是这是一个值得纪念的时刻。故选D项。</a:t>
            </a:r>
            <a:endParaRPr lang="en-US" altLang="zh-CN" sz="2200" dirty="0"/>
          </a:p>
        </p:txBody>
      </p:sp>
      <p:sp>
        <p:nvSpPr>
          <p:cNvPr id="5" name="QC_7_BD.508_1#3c7b8b6e6.choices?vja=1&amp;pid=289900d32&amp;color=0,0,0&amp;vtp=1"/>
          <p:cNvSpPr/>
          <p:nvPr/>
        </p:nvSpPr>
        <p:spPr>
          <a:xfrm>
            <a:off x="722376" y="2123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B.starting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C.welcoming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endParaRPr lang="en-US" altLang="zh-CN" sz="2000" dirty="0"/>
          </a:p>
        </p:txBody>
      </p:sp>
      <p:sp>
        <p:nvSpPr>
          <p:cNvPr id="6" name="QC_7_AN.509_1#3c7b8b6e6.bracket?vja=1&amp;pid=289900d32&amp;color=0,0,0&amp;vpa=238&amp;vtp=1"/>
          <p:cNvSpPr/>
          <p:nvPr/>
        </p:nvSpPr>
        <p:spPr>
          <a:xfrm>
            <a:off x="1176401" y="2123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10_1#3c7b8b6e6?vja=1&amp;pid=289900d32&amp;color=0,0,0&amp;vtp=1"/>
          <p:cNvSpPr/>
          <p:nvPr/>
        </p:nvSpPr>
        <p:spPr>
          <a:xfrm>
            <a:off x="722376" y="2547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chapter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Carthage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campus.”和空后的the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year可知，这件事发生在新学年开始的时候，由此可知，这家人要庆祝的是新学年的开始。故选B项。</a:t>
            </a:r>
            <a:endParaRPr lang="en-US" altLang="zh-CN" sz="2200" dirty="0"/>
          </a:p>
        </p:txBody>
      </p:sp>
      <p:sp>
        <p:nvSpPr>
          <p:cNvPr id="8" name="QC_7_BD.511_1#a26a36b31.choices?vja=1&amp;pid=289900d32&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C.arrangement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endParaRPr lang="en-US" altLang="zh-CN" sz="2000" dirty="0"/>
          </a:p>
        </p:txBody>
      </p:sp>
      <p:sp>
        <p:nvSpPr>
          <p:cNvPr id="9" name="QC_7_AN.512_1#a26a36b31.bracket?vja=1&amp;pid=289900d32&amp;color=0,0,0&amp;vpa=239&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513_1#a26a36b31?vja=1&amp;pid=289900d32&amp;color=0,0,0&amp;vtp=1"/>
          <p:cNvSpPr/>
          <p:nvPr/>
        </p:nvSpPr>
        <p:spPr>
          <a:xfrm>
            <a:off x="722376" y="41606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根据上文“Samantha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Malczewski,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grandmother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Carter”可知，这则消息让她很惊讶。故选A项。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14_1#96b2a116a.choices?vja=1&amp;pid=289900d3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B.remember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endParaRPr lang="en-US" altLang="zh-CN" sz="2000" dirty="0"/>
          </a:p>
        </p:txBody>
      </p:sp>
      <p:sp>
        <p:nvSpPr>
          <p:cNvPr id="3" name="QC_7_AN.515_1#96b2a116a.bracket?vja=1&amp;pid=289900d32&amp;color=0,0,0&amp;vpa=240&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516_1#96b2a116a?vja=1&amp;pid=289900d32&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surprise和“It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surprising.”可知，萨曼莎·马尔切夫斯基听说她妈妈和外婆将和她们一起读书时感到非常惊讶，由此可知，这则消息是她未曾料想的。故选C项。</a:t>
            </a:r>
            <a:endParaRPr lang="en-US" altLang="zh-CN" sz="2200" dirty="0"/>
          </a:p>
        </p:txBody>
      </p:sp>
      <p:sp>
        <p:nvSpPr>
          <p:cNvPr id="5" name="QC_7_BD.517_1#63e232569.choices?vja=1&amp;pid=289900d32&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B.connection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C.regret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.sympathy</a:t>
            </a:r>
            <a:endParaRPr lang="en-US" altLang="zh-CN" sz="2000" dirty="0"/>
          </a:p>
        </p:txBody>
      </p:sp>
      <p:sp>
        <p:nvSpPr>
          <p:cNvPr id="6" name="QC_7_AN.518_1#63e232569.bracket?vja=1&amp;pid=289900d32&amp;color=0,0,0&amp;vpa=241&amp;vtp=1"/>
          <p:cNvSpPr/>
          <p:nvPr/>
        </p:nvSpPr>
        <p:spPr>
          <a:xfrm>
            <a:off x="1176401" y="2504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19_1#63e232569?vja=1&amp;pid=289900d32&amp;color=0,0,0&amp;vtp=1"/>
          <p:cNvSpPr/>
          <p:nvPr/>
        </p:nvSpPr>
        <p:spPr>
          <a:xfrm>
            <a:off x="722376" y="2928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Carthage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College以及埃米一直想要返校可知，她与迦太基学院有种联系。access意为“入口；接触的机会”；regret意为“遗憾”；sympathy意为“同情”。故选B项。</a:t>
            </a:r>
            <a:endParaRPr lang="en-US" altLang="zh-CN" sz="2200" dirty="0"/>
          </a:p>
        </p:txBody>
      </p:sp>
      <p:sp>
        <p:nvSpPr>
          <p:cNvPr id="8" name="QC_7_BD.520_1#176914c7b.choices?vja=1&amp;pid=289900d32&amp;color=0,0,0&amp;vtp=1"/>
          <p:cNvSpPr/>
          <p:nvPr/>
        </p:nvSpPr>
        <p:spPr>
          <a:xfrm>
            <a:off x="722376" y="3735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B.visit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C.cooperate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endParaRPr lang="en-US" altLang="zh-CN" sz="2000" dirty="0"/>
          </a:p>
        </p:txBody>
      </p:sp>
      <p:sp>
        <p:nvSpPr>
          <p:cNvPr id="9" name="QC_7_AN.521_1#176914c7b.bracket?vja=1&amp;pid=289900d32&amp;color=0,0,0&amp;vpa=242&amp;vtp=1"/>
          <p:cNvSpPr/>
          <p:nvPr/>
        </p:nvSpPr>
        <p:spPr>
          <a:xfrm>
            <a:off x="1176401" y="3735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522_1#176914c7b?vja=1&amp;pid=289900d32&amp;color=0,0,0&amp;vtp=1"/>
          <p:cNvSpPr/>
          <p:nvPr/>
        </p:nvSpPr>
        <p:spPr>
          <a:xfrm>
            <a:off x="722376" y="4160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herself可知，埃米一直想要以学生的身份回到学校求学，即注册入学。故选D项。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23_1#30a06aed4.choices?vja=1&amp;pid=289900d3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B.approval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C.expression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.description</a:t>
            </a:r>
            <a:endParaRPr lang="en-US" altLang="zh-CN" sz="2000" dirty="0"/>
          </a:p>
        </p:txBody>
      </p:sp>
      <p:sp>
        <p:nvSpPr>
          <p:cNvPr id="3" name="QC_7_AN.524_1#30a06aed4.bracket?vja=1&amp;pid=289900d32&amp;color=0,0,0&amp;vpa=243&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525_1#30a06aed4?vja=1&amp;pid=289900d32&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grandmother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Carter以及“Amy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Carthage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herself.”可知，埃米打算回到大学学习。plan意为“计划；打算”，符合语境。approval意为“同意”；expression意为“表达；表情”；description意为“描述”。故选A项。</a:t>
            </a:r>
            <a:endParaRPr lang="en-US" altLang="zh-CN" sz="2200" dirty="0"/>
          </a:p>
        </p:txBody>
      </p:sp>
      <p:sp>
        <p:nvSpPr>
          <p:cNvPr id="5" name="QC_7_BD.526_1#9c6c59b38.choices?vja=1&amp;pid=289900d32&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6" name="QC_7_AN.527_1#9c6c59b38.bracket?vja=1&amp;pid=289900d32&amp;color=0,0,0&amp;vpa=244&amp;vtp=1"/>
          <p:cNvSpPr/>
          <p:nvPr/>
        </p:nvSpPr>
        <p:spPr>
          <a:xfrm>
            <a:off x="1176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28_1#9c6c59b38?vja=1&amp;pid=289900d32&amp;color=0,0,0&amp;vtp=1"/>
          <p:cNvSpPr/>
          <p:nvPr/>
        </p:nvSpPr>
        <p:spPr>
          <a:xfrm>
            <a:off x="722376" y="33097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them以及下文克里丝蒂正在攻读硕士学位可知，她是被女儿的决定吸引去学习更多的东西。be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所吸引”，符合语境。give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up意为“放弃”；lack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in意为“缺乏</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方面的技能”；worry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about意为“担忧”。故选B项。</a:t>
            </a:r>
            <a:endParaRPr lang="en-US" altLang="zh-CN" sz="2200" dirty="0"/>
          </a:p>
        </p:txBody>
      </p:sp>
      <p:sp>
        <p:nvSpPr>
          <p:cNvPr id="8" name="QC_7_BD.529_1#d4a231693.choices?vja=1&amp;pid=289900d32&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.obtaining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B.finishing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C.pursuing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.continuing</a:t>
            </a:r>
            <a:endParaRPr lang="en-US" altLang="zh-CN" sz="2000" dirty="0"/>
          </a:p>
        </p:txBody>
      </p:sp>
      <p:sp>
        <p:nvSpPr>
          <p:cNvPr id="9" name="QC_7_AN.530_1#d4a231693.bracket?vja=1&amp;pid=289900d32&amp;color=0,0,0&amp;vpa=245&amp;vtp=1"/>
          <p:cNvSpPr/>
          <p:nvPr/>
        </p:nvSpPr>
        <p:spPr>
          <a:xfrm>
            <a:off x="1176401" y="4497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531_1#d4a231693?vja=1&amp;pid=289900d32&amp;color=0,0,0&amp;vtp=1"/>
          <p:cNvSpPr/>
          <p:nvPr/>
        </p:nvSpPr>
        <p:spPr>
          <a:xfrm>
            <a:off x="722376" y="49226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根据空前的Amy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Christy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classmates及空后的master’s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degrees可知，她们现在正在攻读硕士学位。pursue意为“追求”，符合语境。故选C项。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32_1#72bbeeb9b.choices?vja=1&amp;pid=289900d3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B.previous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C.influential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.non-traditional</a:t>
            </a:r>
            <a:endParaRPr lang="en-US" altLang="zh-CN" sz="2000" dirty="0"/>
          </a:p>
        </p:txBody>
      </p:sp>
      <p:sp>
        <p:nvSpPr>
          <p:cNvPr id="3" name="QC_7_AN.533_1#72bbeeb9b.bracket?vja=1&amp;pid=289900d32&amp;color=0,0,0&amp;vpa=246&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534_1#72bbeeb9b?vja=1&amp;pid=289900d32&amp;color=0,0,0&amp;vtp=1"/>
          <p:cNvSpPr/>
          <p:nvPr/>
        </p:nvSpPr>
        <p:spPr>
          <a:xfrm>
            <a:off x="722376" y="1315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根据上文“Samantha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Malczewski,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grandmother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ter”可知，这两位一位是大学生的母亲，还有一位是大学生的外婆，她们都是人们所理解的非传统意义上的学生。non-traditional意为“非传统的”，符合语境。talented意为“有才能的”；previous意为“以前的”；influential意为“有影响力的”。故选D项。</a:t>
            </a:r>
            <a:endParaRPr lang="en-US" altLang="zh-CN" sz="2200" dirty="0"/>
          </a:p>
        </p:txBody>
      </p:sp>
      <p:sp>
        <p:nvSpPr>
          <p:cNvPr id="5" name="QC_7_BD.535_1#d7b658317.choices?vja=1&amp;pid=289900d32&amp;color=0,0,0&amp;vtp=1"/>
          <p:cNvSpPr/>
          <p:nvPr/>
        </p:nvSpPr>
        <p:spPr>
          <a:xfrm>
            <a:off x="722376" y="3266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B.advice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endParaRPr lang="en-US" altLang="zh-CN" sz="2000" dirty="0"/>
          </a:p>
        </p:txBody>
      </p:sp>
      <p:sp>
        <p:nvSpPr>
          <p:cNvPr id="6" name="QC_7_AN.536_1#d7b658317.bracket?vja=1&amp;pid=289900d32&amp;color=0,0,0&amp;vpa=247&amp;vtp=1"/>
          <p:cNvSpPr/>
          <p:nvPr/>
        </p:nvSpPr>
        <p:spPr>
          <a:xfrm>
            <a:off x="1294003" y="3266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537_1#d7b658317?vja=1&amp;pid=289900d32&amp;color=0,0,0&amp;vtp=1"/>
          <p:cNvSpPr/>
          <p:nvPr/>
        </p:nvSpPr>
        <p:spPr>
          <a:xfrm>
            <a:off x="722376" y="3690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 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it”可知，这是埃米给其他人的建议。故选B项。</a:t>
            </a:r>
            <a:endParaRPr lang="en-US" altLang="zh-CN" sz="2200" dirty="0"/>
          </a:p>
        </p:txBody>
      </p:sp>
      <p:sp>
        <p:nvSpPr>
          <p:cNvPr id="8" name="QC_7_BD.538_1#cbcfc2565.choices?vja=1&amp;pid=289900d32&amp;color=0,0,0&amp;vtp=1"/>
          <p:cNvSpPr/>
          <p:nvPr/>
        </p:nvSpPr>
        <p:spPr>
          <a:xfrm>
            <a:off x="722376" y="4497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C.apply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endParaRPr lang="en-US" altLang="zh-CN" sz="2000" dirty="0"/>
          </a:p>
        </p:txBody>
      </p:sp>
      <p:sp>
        <p:nvSpPr>
          <p:cNvPr id="9" name="QC_7_AN.539_1#cbcfc2565.bracket?vja=1&amp;pid=289900d32&amp;color=0,0,0&amp;vpa=248&amp;vtp=1"/>
          <p:cNvSpPr/>
          <p:nvPr/>
        </p:nvSpPr>
        <p:spPr>
          <a:xfrm>
            <a:off x="1303401" y="4497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540_1#cbcfc2565?vja=1&amp;pid=289900d32&amp;color=0,0,0&amp;vtp=1"/>
          <p:cNvSpPr/>
          <p:nvPr/>
        </p:nvSpPr>
        <p:spPr>
          <a:xfrm>
            <a:off x="722376" y="4922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根据上文内容及下文“Never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dream.”可知，此处指埃米建议人们追随梦想。go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for意为“努力争取”，符合语境。故选A项。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4_1#81bdf4494?vja=1&amp;pid=7beb2b3bf&amp;color=0,0,0&amp;vtp=1&amp;bt=1"/>
          <p:cNvSpPr/>
          <p:nvPr/>
        </p:nvSpPr>
        <p:spPr>
          <a:xfrm>
            <a:off x="722376" y="900000"/>
            <a:ext cx="10753344" cy="723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6_AN.74_1#81bdf4494.blank?vja=1&amp;pid=7beb2b3bf&amp;color=0,0,0&amp;vpa=48&amp;vtp=1"/>
          <p:cNvSpPr/>
          <p:nvPr/>
        </p:nvSpPr>
        <p:spPr>
          <a:xfrm>
            <a:off x="5429885" y="861900"/>
            <a:ext cx="1055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beneficial</a:t>
            </a:r>
            <a:endParaRPr lang="en-US" altLang="zh-CN" sz="2000" dirty="0"/>
          </a:p>
        </p:txBody>
      </p:sp>
      <p:sp>
        <p:nvSpPr>
          <p:cNvPr id="4" name="QB_7_BD.75_1#e9b60f1db?vja=1&amp;pid=81bdf4494&amp;color=0,0,0&amp;vtp=1&amp;bt=1"/>
          <p:cNvSpPr/>
          <p:nvPr/>
        </p:nvSpPr>
        <p:spPr>
          <a:xfrm>
            <a:off x="722376" y="1898332"/>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5" name="QB_7_AN.76_1#e9b60f1db.blank?vja=1&amp;pid=81bdf4494&amp;color=0,0,0&amp;vpa=49&amp;vtp=1"/>
          <p:cNvSpPr/>
          <p:nvPr/>
        </p:nvSpPr>
        <p:spPr>
          <a:xfrm>
            <a:off x="1062101" y="186023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6" name="QB_7_AS.77_1#e9b60f1db?vja=1&amp;pid=81bdf4494&amp;color=0,0,0&amp;vtp=1"/>
          <p:cNvSpPr/>
          <p:nvPr/>
        </p:nvSpPr>
        <p:spPr>
          <a:xfrm>
            <a:off x="722376" y="2318066"/>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know在此处是定语从句，修饰means</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means为固定短语，且此处先行词指物，所以关系代词应用which。</a:t>
            </a:r>
            <a:endParaRPr lang="en-US" altLang="zh-CN" sz="2200" dirty="0"/>
          </a:p>
        </p:txBody>
      </p:sp>
      <p:sp>
        <p:nvSpPr>
          <p:cNvPr id="7" name="QB_7_BD.78_1#dcba63901?vja=1&amp;pid=81bdf4494&amp;color=0,0,0&amp;vtp=1"/>
          <p:cNvSpPr/>
          <p:nvPr/>
        </p:nvSpPr>
        <p:spPr>
          <a:xfrm>
            <a:off x="722376" y="3112578"/>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8" name="QB_7_AN.79_1#dcba63901.blank?vja=1&amp;pid=81bdf4494&amp;color=0,0,0&amp;vpa=50&amp;vtp=1"/>
          <p:cNvSpPr/>
          <p:nvPr/>
        </p:nvSpPr>
        <p:spPr>
          <a:xfrm>
            <a:off x="1024001" y="3074478"/>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9" name="QB_7_AS.80_1#dcba63901?vja=1&amp;pid=81bdf4494&amp;color=0,0,0&amp;vtp=1"/>
          <p:cNvSpPr/>
          <p:nvPr/>
        </p:nvSpPr>
        <p:spPr>
          <a:xfrm>
            <a:off x="722376" y="3495801"/>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为固定搭配，意为“被需要的；受欢迎的”。</a:t>
            </a:r>
            <a:endParaRPr lang="en-US" altLang="zh-CN" sz="2200" dirty="0"/>
          </a:p>
        </p:txBody>
      </p:sp>
      <p:sp>
        <p:nvSpPr>
          <p:cNvPr id="10" name="QB_7_BD.81_1#376229431?vja=1&amp;pid=81bdf4494&amp;color=0,0,0&amp;vtp=1"/>
          <p:cNvSpPr/>
          <p:nvPr/>
        </p:nvSpPr>
        <p:spPr>
          <a:xfrm>
            <a:off x="722376" y="388511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11" name="QB_7_AN.82_1#376229431.blank?vja=1&amp;pid=81bdf4494&amp;color=0,0,0&amp;vpa=51&amp;vtp=1"/>
          <p:cNvSpPr/>
          <p:nvPr/>
        </p:nvSpPr>
        <p:spPr>
          <a:xfrm>
            <a:off x="1036701" y="3834319"/>
            <a:ext cx="17335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generated</a:t>
            </a:r>
            <a:endParaRPr lang="en-US" altLang="zh-CN" sz="2000" dirty="0"/>
          </a:p>
        </p:txBody>
      </p:sp>
      <p:sp>
        <p:nvSpPr>
          <p:cNvPr id="12" name="QB_7_AS.83_1#376229431?vja=1&amp;pid=81bdf4494&amp;color=0,0,0&amp;vtp=1"/>
          <p:cNvSpPr/>
          <p:nvPr/>
        </p:nvSpPr>
        <p:spPr>
          <a:xfrm>
            <a:off x="722376" y="4311966"/>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此处应用非谓语动词作with复合结构中的宾补，generate与宾语knowledge之间是逻辑上的被动关系，结合and后的being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revised可知，此处表示正在进行且持续进行的动作，所以应用being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8" grpId="0" animBg="1" build="p"/>
      <p:bldP spid="9" grpId="0" animBg="1" build="p"/>
      <p:bldP spid="11" grpId="0" animBg="1" build="p"/>
      <p:bldP spid="12"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41_1#b951e9322.choices?vja=1&amp;pid=289900d32&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C.struggle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.hesitate</a:t>
            </a:r>
            <a:endParaRPr lang="en-US" altLang="zh-CN" sz="2000" dirty="0"/>
          </a:p>
        </p:txBody>
      </p:sp>
      <p:sp>
        <p:nvSpPr>
          <p:cNvPr id="3" name="QC_7_AN.542_1#b951e9322.bracket?vja=1&amp;pid=289900d32&amp;color=0,0,0&amp;vpa=249&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543_1#b951e9322?vja=1&amp;pid=289900d32&amp;color=0,0,0&amp;vtp=1"/>
          <p:cNvSpPr/>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dream以及“If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today.”可知，克里丝蒂希望人们要毫不犹豫地追随自己的梦想。故选D项。</a:t>
            </a:r>
            <a:endParaRPr lang="en-US" altLang="zh-CN" sz="2200" dirty="0"/>
          </a:p>
        </p:txBody>
      </p:sp>
      <p:sp>
        <p:nvSpPr>
          <p:cNvPr id="5" name="QC_7_BD.544_1#20aac5af7.choices?vja=1&amp;pid=289900d32&amp;color=0,0,0&amp;vtp=1"/>
          <p:cNvSpPr/>
          <p:nvPr/>
        </p:nvSpPr>
        <p:spPr>
          <a:xfrm>
            <a:off x="722376" y="2110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B.safety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C.comfort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endParaRPr lang="en-US" altLang="zh-CN" sz="2000" dirty="0"/>
          </a:p>
        </p:txBody>
      </p:sp>
      <p:sp>
        <p:nvSpPr>
          <p:cNvPr id="6" name="QC_7_AN.545_1#20aac5af7.bracket?vja=1&amp;pid=289900d32&amp;color=0,0,0&amp;vpa=250&amp;vtp=1"/>
          <p:cNvSpPr/>
          <p:nvPr/>
        </p:nvSpPr>
        <p:spPr>
          <a:xfrm>
            <a:off x="1303401" y="2110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546_1#20aac5af7?vja=1&amp;pid=289900d32&amp;color=0,0,0&amp;vtp=1"/>
          <p:cNvSpPr/>
          <p:nvPr/>
        </p:nvSpPr>
        <p:spPr>
          <a:xfrm>
            <a:off x="722376" y="2535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fellows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school以及下文I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today可知，克里丝蒂希望人们不要待在自己的舒适区，要去追随梦想。故选C项。</a:t>
            </a:r>
            <a:endParaRPr lang="en-US" altLang="zh-CN" sz="2200" dirty="0"/>
          </a:p>
        </p:txBody>
      </p:sp>
      <p:sp>
        <p:nvSpPr>
          <p:cNvPr id="8" name="QC_7_BD.547_1#a8ba40026.choices?vja=1&amp;pid=289900d32&amp;color=0,0,0&amp;vtp=1"/>
          <p:cNvSpPr/>
          <p:nvPr/>
        </p:nvSpPr>
        <p:spPr>
          <a:xfrm>
            <a:off x="722376" y="37232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.applauded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B.contacted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C.encouraged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endParaRPr lang="en-US" altLang="zh-CN" sz="2000" dirty="0"/>
          </a:p>
        </p:txBody>
      </p:sp>
      <p:sp>
        <p:nvSpPr>
          <p:cNvPr id="9" name="QC_7_AN.548_1#a8ba40026.bracket?vja=1&amp;pid=289900d32&amp;color=0,0,0&amp;vpa=251&amp;vtp=1"/>
          <p:cNvSpPr/>
          <p:nvPr/>
        </p:nvSpPr>
        <p:spPr>
          <a:xfrm>
            <a:off x="1303401" y="37232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549_1#a8ba40026?vja=1&amp;pid=289900d32&amp;color=0,0,0&amp;vtp=1"/>
          <p:cNvSpPr/>
          <p:nvPr/>
        </p:nvSpPr>
        <p:spPr>
          <a:xfrm>
            <a:off x="722376" y="4147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根据下文这位教师所说的话可知，迦太基学院在一份声明中称赞了这个三代人求学的家族，认为她们的求学经历鼓舞了其他人。故选A项。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7872c698.fixed?vja=1&amp;pid=0cbc08e8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04</a:t>
            </a:r>
            <a:endParaRPr lang="en-US" altLang="zh-CN" sz="7200" dirty="0"/>
          </a:p>
        </p:txBody>
      </p:sp>
      <p:sp>
        <p:nvSpPr>
          <p:cNvPr id="3" name="C_3_BD#87872c698.fixed?vja=1&amp;pid=0cbc08e85&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87872c698.fixed?vja=1&amp;pid=0cbc08e85&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建议用时：56分钟</a:t>
            </a:r>
            <a:endParaRPr lang="en-US" altLang="zh-CN" sz="2000" dirty="0"/>
          </a:p>
        </p:txBody>
      </p:sp>
    </p:spTree>
  </p:cSld>
  <p:clrMapOvr>
    <a:masterClrMapping/>
  </p:clrMapOvr>
  <p:transition>
    <p:fade/>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0_1#c0591d4df?vja=1&amp;pid=fce37fe87&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[安徽芜湖2025期末联考]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Oregon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（OSF）—southern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Oregon’s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playwrights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（剧作家）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undergraduates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（本科生）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Uganda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Argentina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OSF’s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misguided.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experimentation—is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0_1#c0591d4df?vja=1&amp;pid=fce37fe87&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Shapiro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Columbia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Shapiro,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Seamus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Heaney’s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often-praised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Beowulf</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Shapiro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faithful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Heaney’s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Shapiro’s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playwrights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OSF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Seamus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Heaney’s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Beowulf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Tree>
  </p:cSld>
  <p:clrMapOvr>
    <a:masterClrMapping/>
  </p:clrMapOvr>
  <p:transition>
    <p:fade/>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0_1#c0591d4df?vja=1&amp;pid=fce37fe87&amp;color=0,0,0&amp;vtp=1&amp;bt=1"/>
          <p:cNvSpPr/>
          <p:nvPr/>
        </p:nvSpPr>
        <p:spPr>
          <a:xfrm>
            <a:off x="722376" y="900000"/>
            <a:ext cx="10753344" cy="110725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unacceptable,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costuming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theoretical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conceptualisation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5_EX.551_1#c0591d4df?vja=1&amp;pid=fce37fe87&amp;color=0,0,0&amp;vtp=1"/>
          <p:cNvSpPr/>
          <p:nvPr/>
        </p:nvSpPr>
        <p:spPr>
          <a:xfrm>
            <a:off x="722376" y="2055050"/>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围绕将莎士比亚戏剧“翻译”成现代英语这一项目所引发的争论展开，通过对比不同观点，作者主张在传承莎士比亚戏剧的过程中，在保留原著语言价值的基础上，对场景、服装等方面的创新是可取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2_1#ce6bec6a7?vja=1&amp;pid=c0591d4d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undergraduates?(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3_1#ce6bec6a7.bracket?vja=1&amp;pid=c0591d4df&amp;color=0,0,0&amp;vpa=252&amp;vtp=1"/>
          <p:cNvSpPr/>
          <p:nvPr/>
        </p:nvSpPr>
        <p:spPr>
          <a:xfrm>
            <a:off x="687730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52_2#ce6bec6a7.choices?vja=1&amp;pid=c0591d4d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OSF’s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endParaRPr lang="en-US" altLang="zh-CN" sz="2000" dirty="0"/>
          </a:p>
        </p:txBody>
      </p:sp>
      <p:sp>
        <p:nvSpPr>
          <p:cNvPr id="5" name="QC_6_AS.554_1#ce6bec6a7?vja=1&amp;pid=c0591d4df&amp;color=0,0,0&amp;vtp=1"/>
          <p:cNvSpPr/>
          <p:nvPr/>
        </p:nvSpPr>
        <p:spPr>
          <a:xfrm>
            <a:off x="722376" y="2839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推理判断题。根据第三段内容可知，作者先是表明自己认同保持原著语言的价值并要求自己的学生阅读莎士比亚戏剧的原文，紧接着“I’ve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undergraduates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enthusiastically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challenge”表明即使来自不同文化背景的年轻学生也热情地阅读莎士比亚的原作。这支撑了作者的观点，即莎士比亚原作本身就具有持久的魅力。故选D项。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5_1#116ed02b6?vja=1&amp;pid=c0591d4d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Shapiro?(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6_1#116ed02b6.bracket?vja=1&amp;pid=c0591d4df&amp;color=0,0,0&amp;vpa=253&amp;vtp=1"/>
          <p:cNvSpPr/>
          <p:nvPr/>
        </p:nvSpPr>
        <p:spPr>
          <a:xfrm>
            <a:off x="5559489"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555_2#116ed02b6.choices?vja=1&amp;pid=c0591d4df&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Beowulf</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endParaRPr lang="en-US" altLang="zh-CN" sz="2000" dirty="0"/>
          </a:p>
        </p:txBody>
      </p:sp>
      <p:sp>
        <p:nvSpPr>
          <p:cNvPr id="5" name="QC_6_AS.557_1#116ed02b6?vja=1&amp;pid=c0591d4df&amp;color=0,0,0&amp;vtp=1"/>
          <p:cNvSpPr/>
          <p:nvPr/>
        </p:nvSpPr>
        <p:spPr>
          <a:xfrm>
            <a:off x="722376" y="2077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细节理解题。根据倒数第二段中詹姆斯·夏皮罗所说的“with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modernising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language”和“Notably,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Shapiro,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可知，夏皮罗一方面批评将莎士比亚作品翻译为现代英语的做法，认为这样做会令原作的语言失去其特色，另一方面却高度赞扬了对另一经典作品《贝奥武夫》的语言改编。这说明他持有相互矛盾的观点。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8_1#eea1bb17e?vja=1&amp;pid=c0591d4d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59_1#eea1bb17e.bracket?vja=1&amp;pid=c0591d4df&amp;color=0,0,0&amp;vpa=254&amp;vtp=1"/>
          <p:cNvSpPr/>
          <p:nvPr/>
        </p:nvSpPr>
        <p:spPr>
          <a:xfrm>
            <a:off x="7109143"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558_2#eea1bb17e.choices?vja=1&amp;pid=c0591d4d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acceptable.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playwrights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Beowulf</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costuming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p:txBody>
      </p:sp>
      <p:sp>
        <p:nvSpPr>
          <p:cNvPr id="5" name="QC_6_AS.560_1#eea1bb17e?vja=1&amp;pid=c0591d4df&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unacceptable,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costuming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theoretical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conceptualisation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innovation.”可知，作者表示改变莎士比亚作品的语言仍不被接受，而对其布景、服装设计和理论构思进行创新被认为是合理的。这说明在莎士比亚作品的某些方面进行创新是可以接受的。故选A项。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61_1#871aaff35?vja=1&amp;pid=c0591d4d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562_1#871aaff35.bracket?vja=1&amp;pid=c0591d4df&amp;color=0,0,0&amp;vpa=255&amp;vtp=1"/>
          <p:cNvSpPr/>
          <p:nvPr/>
        </p:nvSpPr>
        <p:spPr>
          <a:xfrm>
            <a:off x="541502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561_2#871aaff35.choices?vja=1&amp;pid=c0591d4df&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endParaRPr lang="en-US" altLang="zh-CN" sz="2000" dirty="0"/>
          </a:p>
        </p:txBody>
      </p:sp>
      <p:sp>
        <p:nvSpPr>
          <p:cNvPr id="5" name="QC_6_AS.563_1#871aaff35?vja=1&amp;pid=c0591d4df&amp;color=0,0,0&amp;vtp=1"/>
          <p:cNvSpPr/>
          <p:nvPr/>
        </p:nvSpPr>
        <p:spPr>
          <a:xfrm>
            <a:off x="722376" y="2839847"/>
            <a:ext cx="10753344" cy="770255"/>
          </a:xfrm>
          <a:prstGeom prst="rect">
            <a:avLst/>
          </a:prstGeom>
          <a:noFill/>
        </p:spPr>
        <p:txBody>
          <a:bodyPr wrap="square" lIns="0" tIns="0" rIns="0" bIns="0" rtlCol="0" anchor="t"/>
          <a:lstStyle/>
          <a:p>
            <a:pPr algn="l">
              <a:lnSpc>
                <a:spcPct val="125000"/>
              </a:lnSpc>
            </a:pPr>
            <a:r>
              <a:rPr lang="en-US" altLang="zh-CN" sz="2200" b="1" i="0" spc="-5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推理判断题。通读全文，尤其是根据第一段内容可知，文章围绕俄勒冈莎士比亚戏剧节授权剧作家将莎士比亚作品“翻译”成现代英语的项目展开，并对其引发的争议进行了讨论。故选B项。</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63_2#871aaff35?vja=1&amp;pid=c0591d4df&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563_3#871aaff35?vja=1&amp;pid=c0591d4df&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384124"/>
            <a:ext cx="4315968" cy="30998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563_4#871aaff35?vja=1&amp;pid=c0591d4df&amp;color=0,0,0&amp;mp=1&amp;vtp=1"/>
          <p:cNvSpPr/>
          <p:nvPr/>
        </p:nvSpPr>
        <p:spPr>
          <a:xfrm>
            <a:off x="722376" y="4622624"/>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批评这一新项目的那些人包括哥伦比亚大学的教授詹姆斯·夏皮罗，他是一位著名的莎士比亚学者，坚称“以这种现代化方式改变语言后，作品就失去了原作语言的感染力与特色”。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4_1#d3fd6a890?vja=1&amp;pid=81bdf4494&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85_1#d3fd6a890.blank?vja=1&amp;pid=81bdf4494&amp;color=0,0,0&amp;mp=1&amp;vpa=52&amp;vtp=1"/>
          <p:cNvSpPr/>
          <p:nvPr/>
        </p:nvSpPr>
        <p:spPr>
          <a:xfrm>
            <a:off x="1049401" y="845313"/>
            <a:ext cx="1084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refreshing</a:t>
            </a:r>
            <a:endParaRPr lang="en-US" altLang="zh-CN" sz="2000" dirty="0"/>
          </a:p>
        </p:txBody>
      </p:sp>
      <p:sp>
        <p:nvSpPr>
          <p:cNvPr id="4" name="QB_7_AS.86_1#d3fd6a890?vja=1&amp;pid=81bdf4494&amp;color=0,0,0&amp;vtp=1"/>
          <p:cNvSpPr/>
          <p:nvPr/>
        </p:nvSpPr>
        <p:spPr>
          <a:xfrm>
            <a:off x="722376" y="12743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作主语且表示一般性动作应用动名词形式。</a:t>
            </a:r>
            <a:endParaRPr lang="en-US" altLang="zh-CN" sz="2200" dirty="0"/>
          </a:p>
        </p:txBody>
      </p:sp>
      <p:sp>
        <p:nvSpPr>
          <p:cNvPr id="5" name="QB_7_BD.87_1#79257df4b?vja=1&amp;pid=81bdf4494&amp;color=0,0,0&amp;vtp=1"/>
          <p:cNvSpPr/>
          <p:nvPr/>
        </p:nvSpPr>
        <p:spPr>
          <a:xfrm>
            <a:off x="722376" y="16637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88_1#79257df4b.blank?vja=1&amp;pid=81bdf4494&amp;color=0,0,0&amp;vpa=53&amp;vtp=1"/>
          <p:cNvSpPr/>
          <p:nvPr/>
        </p:nvSpPr>
        <p:spPr>
          <a:xfrm>
            <a:off x="1062101" y="16256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7" name="QB_7_AS.89_1#79257df4b?vja=1&amp;pid=81bdf4494&amp;color=0,0,0&amp;vtp=1"/>
          <p:cNvSpPr/>
          <p:nvPr/>
        </p:nvSpPr>
        <p:spPr>
          <a:xfrm>
            <a:off x="722376" y="20490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意为“拥有开放的思想”。</a:t>
            </a:r>
            <a:endParaRPr lang="en-US" altLang="zh-CN" sz="2200" dirty="0"/>
          </a:p>
        </p:txBody>
      </p:sp>
      <p:sp>
        <p:nvSpPr>
          <p:cNvPr id="8" name="QB_7_BD.90_1#dd42c3ef6?vja=1&amp;pid=81bdf4494&amp;color=0,0,0&amp;vtp=1"/>
          <p:cNvSpPr/>
          <p:nvPr/>
        </p:nvSpPr>
        <p:spPr>
          <a:xfrm>
            <a:off x="722376" y="24384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91_1#dd42c3ef6.blank?vja=1&amp;pid=81bdf4494&amp;color=0,0,0&amp;vpa=54&amp;vtp=1"/>
          <p:cNvSpPr/>
          <p:nvPr/>
        </p:nvSpPr>
        <p:spPr>
          <a:xfrm>
            <a:off x="1011301" y="2387600"/>
            <a:ext cx="774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blindly</a:t>
            </a:r>
            <a:endParaRPr lang="en-US" altLang="zh-CN" sz="2000" dirty="0"/>
          </a:p>
        </p:txBody>
      </p:sp>
      <p:sp>
        <p:nvSpPr>
          <p:cNvPr id="10" name="QB_7_AS.92_1#dd42c3ef6?vja=1&amp;pid=81bdf4494&amp;color=0,0,0&amp;vtp=1"/>
          <p:cNvSpPr/>
          <p:nvPr/>
        </p:nvSpPr>
        <p:spPr>
          <a:xfrm>
            <a:off x="722376" y="28237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应用副词修饰动词，作状语。</a:t>
            </a:r>
            <a:endParaRPr lang="en-US" altLang="zh-CN" sz="2200" dirty="0"/>
          </a:p>
        </p:txBody>
      </p:sp>
      <p:sp>
        <p:nvSpPr>
          <p:cNvPr id="11" name="QB_7_BD.93_1#ceb18eef0?vja=1&amp;pid=81bdf4494&amp;color=0,0,0&amp;vtp=1"/>
          <p:cNvSpPr/>
          <p:nvPr/>
        </p:nvSpPr>
        <p:spPr>
          <a:xfrm>
            <a:off x="722376" y="32131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2" name="QB_7_AN.94_1#ceb18eef0.blank?vja=1&amp;pid=81bdf4494&amp;color=0,0,0&amp;vpa=55&amp;vtp=1"/>
          <p:cNvSpPr/>
          <p:nvPr/>
        </p:nvSpPr>
        <p:spPr>
          <a:xfrm>
            <a:off x="1024001" y="3175000"/>
            <a:ext cx="746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further</a:t>
            </a:r>
            <a:endParaRPr lang="en-US" altLang="zh-CN" sz="2000" dirty="0"/>
          </a:p>
        </p:txBody>
      </p:sp>
      <p:sp>
        <p:nvSpPr>
          <p:cNvPr id="13" name="QB_7_AS.95_1#ceb18eef0?vja=1&amp;pid=81bdf4494&amp;color=0,0,0&amp;vtp=1"/>
          <p:cNvSpPr/>
          <p:nvPr/>
        </p:nvSpPr>
        <p:spPr>
          <a:xfrm>
            <a:off x="722376" y="36399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此处指“进一步询问”，所以应用比较级；further意为“进一步；在更大程度上”；farther通常表示“（时间或空间上）更远”。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4_1#6f9761651?vja=1&amp;pid=8388a8b20&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[山东名校联盟2025高二期中]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“productive”.Yet,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surviving.1.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fast-paced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laziness.2.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quantity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endParaRPr lang="en-US" altLang="zh-CN" sz="2000" dirty="0"/>
          </a:p>
          <a:p>
            <a:pPr algn="just">
              <a:lnSpc>
                <a:spcPct val="123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scrolling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schedules.</a:t>
            </a:r>
            <a:endParaRPr lang="en-US" altLang="zh-CN" sz="2000" dirty="0"/>
          </a:p>
          <a:p>
            <a:pPr algn="just">
              <a:lnSpc>
                <a:spcPct val="125000"/>
              </a:lnSpc>
            </a:pPr>
            <a:endParaRPr lang="en-US" altLang="zh-CN" sz="2000" dirty="0"/>
          </a:p>
        </p:txBody>
      </p:sp>
      <p:sp>
        <p:nvSpPr>
          <p:cNvPr id="3" name="QM_5_AN.565_1#6f9761651.blank?vja=1&amp;pid=8388a8b20&amp;color=0,0,0&amp;vpa=256&amp;vtp=1"/>
          <p:cNvSpPr/>
          <p:nvPr/>
        </p:nvSpPr>
        <p:spPr>
          <a:xfrm>
            <a:off x="6237669" y="1986612"/>
            <a:ext cx="227013"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5_AN.566_1#6f9761651.blank?vja=1&amp;pid=8388a8b20&amp;color=0,0,0&amp;vpa=257&amp;vtp=1"/>
          <p:cNvSpPr/>
          <p:nvPr/>
        </p:nvSpPr>
        <p:spPr>
          <a:xfrm>
            <a:off x="7426071" y="3111324"/>
            <a:ext cx="241300"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567_1#6f9761651.blank?vja=1&amp;pid=8388a8b20&amp;color=0,0,0&amp;vpa=258&amp;vtp=1"/>
          <p:cNvSpPr/>
          <p:nvPr/>
        </p:nvSpPr>
        <p:spPr>
          <a:xfrm>
            <a:off x="1493901" y="4610940"/>
            <a:ext cx="198438" cy="346583"/>
          </a:xfrm>
          <a:prstGeom prst="rect">
            <a:avLst/>
          </a:prstGeom>
          <a:noFill/>
        </p:spPr>
        <p:txBody>
          <a:bodyPr wrap="non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4_1#6f9761651?vja=1&amp;pid=8388a8b20&amp;color=0,0,0&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fast-paced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unsustainable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sz="2000" dirty="0"/>
          </a:p>
        </p:txBody>
      </p:sp>
      <p:sp>
        <p:nvSpPr>
          <p:cNvPr id="3" name="QM_5_BD.569_1#6f9761651?vja=1&amp;pid=8388a8b20&amp;color=0,0,0&amp;vtp=1"/>
          <p:cNvSpPr/>
          <p:nvPr/>
        </p:nvSpPr>
        <p:spPr>
          <a:xfrm>
            <a:off x="722376" y="3569398"/>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misunderstood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inefficiency.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luxury.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5" name="QM_5_AN.568_1#6f9761651.blank?vja=1&amp;pid=8388a8b20&amp;color=0,0,0&amp;vpa=259&amp;vtp=1"/>
          <p:cNvSpPr/>
          <p:nvPr/>
        </p:nvSpPr>
        <p:spPr>
          <a:xfrm>
            <a:off x="1768539" y="2004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6" name="QM_5_AN.570_1#6f9761651.blank?vja=1&amp;pid=8388a8b20&amp;color=0,0,0&amp;vpa=260&amp;vtp=1"/>
          <p:cNvSpPr/>
          <p:nvPr/>
        </p:nvSpPr>
        <p:spPr>
          <a:xfrm>
            <a:off x="7172135" y="2766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571_1#6f9761651?vja=1&amp;pid=8388a8b20&amp;color=0,0,0&amp;vtp=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本文是一篇议论文。文章主要围绕作者对慢生活的认知转变展开，阐述了慢生活的内涵、意义及实践方式，呼吁人们拥抱慢生活以创造更美好的世界。</a:t>
            </a:r>
            <a:endParaRPr lang="en-US" altLang="zh-CN" sz="2000" dirty="0"/>
          </a:p>
        </p:txBody>
      </p:sp>
      <p:sp>
        <p:nvSpPr>
          <p:cNvPr id="3" name="QB_6_BD.572_1#294c5e2e2?vja=1&amp;pid=6f9761651&amp;color=0,0,0&amp;vtp=1&amp;bt=1"/>
          <p:cNvSpPr/>
          <p:nvPr/>
        </p:nvSpPr>
        <p:spPr>
          <a:xfrm>
            <a:off x="722376" y="1703022"/>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4" name="QB_6_AN.573_1#294c5e2e2.blank?vja=1&amp;pid=6f9761651&amp;color=0,0,0&amp;vpa=261&amp;vtp=1"/>
          <p:cNvSpPr/>
          <p:nvPr/>
        </p:nvSpPr>
        <p:spPr>
          <a:xfrm>
            <a:off x="1036701" y="1664922"/>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5" name="QB_6_AS.574_1#294c5e2e2?vja=1&amp;pid=6f9761651&amp;color=0,0,0&amp;vtp=1"/>
          <p:cNvSpPr/>
          <p:nvPr/>
        </p:nvSpPr>
        <p:spPr>
          <a:xfrm>
            <a:off x="722376" y="2122756"/>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作者意识到自己只是在生存而非真正地生活，空后阐述了慢生活的本质，设空处应引出慢生活这一主题。B项（这促使我拥抱慢生活）承接前文提到的作者的醒悟，并引出下文对慢生活的介绍，符合语境，其中的This指代前文作者的醒悟，s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living与空后的Its相呼应。故选B项。</a:t>
            </a:r>
            <a:endParaRPr lang="en-US" altLang="zh-CN" sz="2200" dirty="0"/>
          </a:p>
        </p:txBody>
      </p:sp>
      <p:sp>
        <p:nvSpPr>
          <p:cNvPr id="6" name="QB_6_BD.575_1#ffa6e4deb?vja=1&amp;pid=6f9761651&amp;color=0,0,0&amp;vtp=1"/>
          <p:cNvSpPr/>
          <p:nvPr/>
        </p:nvSpPr>
        <p:spPr>
          <a:xfrm>
            <a:off x="722376" y="3691968"/>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7" name="QB_6_AN.576_1#ffa6e4deb.blank?vja=1&amp;pid=6f9761651&amp;color=0,0,0&amp;vpa=262&amp;vtp=1"/>
          <p:cNvSpPr/>
          <p:nvPr/>
        </p:nvSpPr>
        <p:spPr>
          <a:xfrm>
            <a:off x="1024001" y="3653868"/>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B_6_AS.577_1#ffa6e4deb?vja=1&amp;pid=6f9761651&amp;color=0,0,0&amp;vtp=1"/>
          <p:cNvSpPr/>
          <p:nvPr/>
        </p:nvSpPr>
        <p:spPr>
          <a:xfrm>
            <a:off x="722376" y="4116656"/>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空前指出慢生活并非因懒惰而少做事，设空处应点明慢生活的真正内涵。A项（它是去做最重要的事）与后文emphasising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quantity相呼应，说明慢生活的核心内涵是关注重要事情，而非单纯减少所做事情的数量，符合语境。故选A项。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uiExpand="1" build="p"/>
      <p:bldP spid="4" grpId="0" animBg="1" build="p"/>
      <p:bldP spid="5" grpId="0" animBg="1" build="p"/>
      <p:bldP spid="7" grpId="0" animBg="1" build="p"/>
      <p:bldP spid="8"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8_1#45290b68a?vja=1&amp;pid=6f9761651&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79_1#45290b68a.blank?vja=1&amp;pid=6f9761651&amp;color=0,0,0&amp;vpa=263&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580_1#45290b68a?vja=1&amp;pid=6f9761651&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空后提到某一观点没有错，因为并非所有人都能减少工作时间或拥有额外的假期，设空处应为空后This指代的内容，点明一种观点。F项（然而，一些批评者认为慢生活是一种奢侈）符合语境，其中a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luxury与后文not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everybody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hours相呼应。故选F项。</a:t>
            </a:r>
            <a:endParaRPr lang="en-US" altLang="zh-CN" sz="2200" dirty="0"/>
          </a:p>
        </p:txBody>
      </p:sp>
      <p:sp>
        <p:nvSpPr>
          <p:cNvPr id="5" name="QB_6_BD.581_1#575291311?vja=1&amp;pid=6f9761651&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82_1#575291311.blank?vja=1&amp;pid=6f9761651&amp;color=0,0,0&amp;vpa=264&amp;vtp=1"/>
          <p:cNvSpPr/>
          <p:nvPr/>
        </p:nvSpPr>
        <p:spPr>
          <a:xfrm>
            <a:off x="1036701" y="2846959"/>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6_AS.583_1#575291311?vja=1&amp;pid=6f9761651&amp;color=0,0,0&amp;vtp=1"/>
          <p:cNvSpPr/>
          <p:nvPr/>
        </p:nvSpPr>
        <p:spPr>
          <a:xfrm>
            <a:off x="722376" y="3309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介绍了作者践行慢生活的具体做法（减少不必要的活动、拒绝无关紧要的事务和在家做更多的饭等），E项（这些改变缓解了焦虑，提升了活力）是对前文提到的这些做法带来的积极效果的总结，符合语境，其中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shifts指代前文的一系列做法。故选E项。</a:t>
            </a:r>
            <a:endParaRPr lang="en-US" altLang="zh-CN" sz="2200" dirty="0"/>
          </a:p>
        </p:txBody>
      </p:sp>
      <p:sp>
        <p:nvSpPr>
          <p:cNvPr id="8" name="QB_6_BD.584_1#11e7b79d4?vja=1&amp;pid=6f9761651&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585_1#11e7b79d4.blank?vja=1&amp;pid=6f9761651&amp;color=0,0,0&amp;vpa=265&amp;vtp=1"/>
          <p:cNvSpPr/>
          <p:nvPr/>
        </p:nvSpPr>
        <p:spPr>
          <a:xfrm>
            <a:off x="1024001" y="44598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10" name="QB_6_AS.586_1#11e7b79d4?vja=1&amp;pid=6f9761651&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快节奏的生活往往不可持续，空后指出践行慢生活将创造更美好、更清洁的世界，设空处应说明不可持续的具体表现，佐证后文的观点。G项（世界正在艰难地应对我们当前的消费模式）进一步说明当前人类生活方式的不可持续性，承上启下，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7_1#1fda6afae?vja=1&amp;pid=29ed58e7e&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demotivated—by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neighborhood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52.4-mile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uphill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7_1#1fda6afae?vja=1&amp;pid=29ed58e7e&amp;color=0,0,0&amp;vtp=1&amp;bt=1"/>
          <p:cNvSpPr/>
          <p:nvPr/>
        </p:nvSpPr>
        <p:spPr>
          <a:xfrm>
            <a:off x="722376" y="900000"/>
            <a:ext cx="10753344" cy="728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endParaRPr lang="en-US" altLang="zh-CN" sz="2000" dirty="0"/>
          </a:p>
        </p:txBody>
      </p:sp>
      <p:sp>
        <p:nvSpPr>
          <p:cNvPr id="3" name="QM_5_EX.588_1#1fda6afae?vja=1&amp;pid=29ed58e7e&amp;color=0,0,0&amp;vtp=1"/>
          <p:cNvSpPr/>
          <p:nvPr/>
        </p:nvSpPr>
        <p:spPr>
          <a:xfrm>
            <a:off x="722376" y="1671447"/>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作者经常被别人的成就所激励，又容易因为别人做得更好而受挫。在尝试了长跑和骑行之后，作者的想法变得成熟，终于明白了根据自己的爱好和能力来设定目标才是正确的。</a:t>
            </a:r>
            <a:endParaRPr lang="en-US" altLang="zh-CN" sz="2000" dirty="0"/>
          </a:p>
        </p:txBody>
      </p:sp>
      <p:sp>
        <p:nvSpPr>
          <p:cNvPr id="4" name="QC_6_BD.589_1#cb2b9c671.choices?vja=1&amp;pid=1fda6afae&amp;color=0,0,0&amp;vtp=1"/>
          <p:cNvSpPr/>
          <p:nvPr/>
        </p:nvSpPr>
        <p:spPr>
          <a:xfrm>
            <a:off x="722376" y="24405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endParaRPr lang="en-US" altLang="zh-CN" sz="2000" dirty="0"/>
          </a:p>
        </p:txBody>
      </p:sp>
      <p:sp>
        <p:nvSpPr>
          <p:cNvPr id="5" name="QC_6_AS.591_1#cb2b9c671?vja=1&amp;pid=1fda6afae&amp;color=0,0,0&amp;vtp=1"/>
          <p:cNvSpPr/>
          <p:nvPr/>
        </p:nvSpPr>
        <p:spPr>
          <a:xfrm>
            <a:off x="722376" y="2865423"/>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running”可推知，一位朋友赢得了一场马拉松比赛,作者因此受到鼓舞。win意为“（在比赛、赛跑、选举等中）获胜，赢”，win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race为固定搭配，意为“赢得比赛”。hold意为“举行”；quit意为“离开，停止”。</a:t>
            </a:r>
            <a:endParaRPr lang="en-US" altLang="zh-CN" sz="2200" dirty="0"/>
          </a:p>
        </p:txBody>
      </p:sp>
      <p:sp>
        <p:nvSpPr>
          <p:cNvPr id="6" name="QC_6_BD.592_1#916b47faf.choices?vja=1&amp;pid=1fda6afae&amp;color=0,0,0&amp;vtp=1"/>
          <p:cNvSpPr/>
          <p:nvPr/>
        </p:nvSpPr>
        <p:spPr>
          <a:xfrm>
            <a:off x="722376" y="40534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B.silently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C.proudly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endParaRPr lang="en-US" altLang="zh-CN" sz="2000" dirty="0"/>
          </a:p>
        </p:txBody>
      </p:sp>
      <p:sp>
        <p:nvSpPr>
          <p:cNvPr id="7" name="QC_6_AS.594_1#916b47faf?vja=1&amp;pid=1fda6afae&amp;color=0,0,0&amp;vtp=1"/>
          <p:cNvSpPr/>
          <p:nvPr/>
        </p:nvSpPr>
        <p:spPr>
          <a:xfrm>
            <a:off x="722376" y="4478323"/>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motivated并结合选项可知,作者受到激励，开始经常跑步。regularly意为“经常；有规律地”，符合语境。silently意为“安静地”；proudly意为“自豪地”；recently意为“最近”。</a:t>
            </a:r>
            <a:endParaRPr lang="en-US" altLang="zh-CN" sz="2200" dirty="0"/>
          </a:p>
        </p:txBody>
      </p:sp>
      <p:sp>
        <p:nvSpPr>
          <p:cNvPr id="8" name="QC_6_AN.590_1#cb2b9c671.bracket?vja=1&amp;pid=1fda6afae&amp;color=0,0,0&amp;vpa=266&amp;vtp=1"/>
          <p:cNvSpPr/>
          <p:nvPr/>
        </p:nvSpPr>
        <p:spPr>
          <a:xfrm>
            <a:off x="1176401" y="24405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9" name="QC_6_AN.593_1#916b47faf.bracket?vja=1&amp;pid=1fda6afae&amp;color=0,0,0&amp;vpa=267&amp;vtp=1"/>
          <p:cNvSpPr/>
          <p:nvPr/>
        </p:nvSpPr>
        <p:spPr>
          <a:xfrm>
            <a:off x="1176401" y="40534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8" grpId="0" animBg="1" build="p"/>
      <p:bldP spid="9" grpId="0" animBg="1"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95_1#ad6a8f2bb.choices?vja=1&amp;pid=1fda6afae&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C.waiting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endParaRPr lang="en-US" altLang="zh-CN" sz="2000" dirty="0"/>
          </a:p>
        </p:txBody>
      </p:sp>
      <p:sp>
        <p:nvSpPr>
          <p:cNvPr id="3" name="QC_6_AN.596_1#ad6a8f2bb.bracket?vja=1&amp;pid=1fda6afae&amp;color=0,0,0&amp;mp=1&amp;vpa=268&amp;vtp=1"/>
          <p:cNvSpPr/>
          <p:nvPr/>
        </p:nvSpPr>
        <p:spPr>
          <a:xfrm>
            <a:off x="1176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597_1#ad6a8f2bb?vja=1&amp;pid=1fda6afae&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根据设空所在句中的“a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referring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52.4-mile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marathon”可知,作者有一天遇到一个正在为“超级马拉松”训练的女孩。train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训练”，符合语境。ask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for意为“请求,要求”；look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for意为“寻找”；wait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for意为“等待”。</a:t>
            </a:r>
            <a:endParaRPr lang="en-US" altLang="zh-CN" sz="2200" dirty="0"/>
          </a:p>
        </p:txBody>
      </p:sp>
      <p:sp>
        <p:nvSpPr>
          <p:cNvPr id="5" name="QC_6_BD.598_1#dae5d9bc2.choices?vja=1&amp;pid=1fda6afae&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B.believed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.deserved</a:t>
            </a:r>
            <a:endParaRPr lang="en-US" altLang="zh-CN" sz="2000" dirty="0"/>
          </a:p>
        </p:txBody>
      </p:sp>
      <p:sp>
        <p:nvSpPr>
          <p:cNvPr id="6" name="QC_6_AN.599_1#dae5d9bc2.bracket?vja=1&amp;pid=1fda6afae&amp;color=0,0,0&amp;vpa=269&amp;vtp=1"/>
          <p:cNvSpPr/>
          <p:nvPr/>
        </p:nvSpPr>
        <p:spPr>
          <a:xfrm>
            <a:off x="1176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600_1#dae5d9bc2?vja=1&amp;pid=1fda6afae&amp;color=0,0,0&amp;vtp=1"/>
          <p:cNvSpPr/>
          <p:nvPr/>
        </p:nvSpPr>
        <p:spPr>
          <a:xfrm>
            <a:off x="722376" y="33097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run—15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miles”和下文“Between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boredom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jogging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me!”可推知,作者并不喜欢跑步。hate意为“讨厌”，符合语境。make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it意为“获得成功”；believe意为“相信”；deserve意为“值得”。</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0_2#dae5d9bc2?vja=1&amp;pid=1fda6afae&amp;color=0,0,0&amp;mp=1&amp;vtp=1&amp;bt=1"/>
          <p:cNvSpPr/>
          <p:nvPr/>
        </p:nvSpPr>
        <p:spPr>
          <a:xfrm>
            <a:off x="722376" y="900000"/>
            <a:ext cx="10753344" cy="1494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本题易误选A项。若不看下文，只看“Then,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run—15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miles.”，易将此处理解为“第二天我跑了自己跑过的最远距离——15英里（约24千米）。说实话，我做到了！”，从而选</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made。但是根据下文可知作者并不喜欢跑步，觉得它很无聊,所以应是讨厌它，所以选C项。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01_1#c04ac65f6.choices?vja=1&amp;pid=1fda6afa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B.achievement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C.contribution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endParaRPr lang="en-US" altLang="zh-CN" sz="2000" dirty="0"/>
          </a:p>
        </p:txBody>
      </p:sp>
      <p:sp>
        <p:nvSpPr>
          <p:cNvPr id="3" name="QC_6_AN.602_1#c04ac65f6.bracket?vja=1&amp;pid=1fda6afae&amp;color=0,0,0&amp;vpa=270&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603_1#c04ac65f6?vja=1&amp;pid=1fda6afae&amp;color=0,0,0&amp;vtp=1"/>
          <p:cNvSpPr/>
          <p:nvPr/>
        </p:nvSpPr>
        <p:spPr>
          <a:xfrm>
            <a:off x="722376" y="1315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motivated—and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demotivated—by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ments”可知，作者一直因为其他人的成就而变得有动力或失去动力。作者因为一个女孩在为“超级马拉松”训练而延长了自己跑步的距离，然而比起那个女孩的高强度训练，自己跑15英里（约24千米）的成就显得很渺小。此处为原词复现，achievement意为“成就；成绩”，符合语境。advantage意为“优势”；contribution意为“贡献”；influence意为“影响”。</a:t>
            </a:r>
            <a:endParaRPr lang="en-US" altLang="zh-CN" sz="2200" dirty="0"/>
          </a:p>
        </p:txBody>
      </p:sp>
      <p:sp>
        <p:nvSpPr>
          <p:cNvPr id="5" name="QC_6_BD.604_1#984c53ce2.choices?vja=1&amp;pid=1fda6afae&amp;color=0,0,0&amp;vtp=1"/>
          <p:cNvSpPr/>
          <p:nvPr/>
        </p:nvSpPr>
        <p:spPr>
          <a:xfrm>
            <a:off x="722376" y="3266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B.risk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C.place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endParaRPr lang="en-US" altLang="zh-CN" sz="2000" dirty="0"/>
          </a:p>
        </p:txBody>
      </p:sp>
      <p:sp>
        <p:nvSpPr>
          <p:cNvPr id="6" name="QC_6_AN.605_1#984c53ce2.bracket?vja=1&amp;pid=1fda6afae&amp;color=0,0,0&amp;vpa=271&amp;vtp=1"/>
          <p:cNvSpPr/>
          <p:nvPr/>
        </p:nvSpPr>
        <p:spPr>
          <a:xfrm>
            <a:off x="1176401" y="3266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606_1#984c53ce2?vja=1&amp;pid=1fda6afae&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与那个为“超级马拉松”训练的女孩相比，作者的成就相形见绌，而且跑步很无聊，作者讨厌跑步。根据下文可知,除非当一只大狗追着作者时,作者才会再次开始跑步，这是作者跑步的理由。reason意为“理由；原因”，符合语境。way意为“方式”；risk意为“风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06_2#984c53ce2?vja=1&amp;pid=1fda6afae&amp;color=0,0,0&amp;mp=1&amp;vtp=1&amp;bt=1"/>
          <p:cNvSpPr/>
          <p:nvPr/>
        </p:nvSpPr>
        <p:spPr>
          <a:xfrm>
            <a:off x="722376" y="900000"/>
            <a:ext cx="10753344" cy="1494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关键点拨</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完形填空一定要先通读全文，不确定选什么答案时，不要急于作出选择，要结合上下文语境判断细节。比如本文的第4至6题是一个完整的语境，第5题最易得出答案，将选项代入后我们可知“这个女孩让‘我’的成就看起来很渺小”，由此可判断第4题所在语境为“说实话，‘我’很讨厌它（跑步）！”，最后完成本题：以后再次跑步的原因只有一个，那就是被狗追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6_1#8ce5e6323?vja=1&amp;pid=81bdf4494&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97_1#8ce5e6323.blank?vja=1&amp;pid=81bdf4494&amp;color=0,0,0&amp;mp=1&amp;vpa=56&amp;vtp=1"/>
          <p:cNvSpPr/>
          <p:nvPr/>
        </p:nvSpPr>
        <p:spPr>
          <a:xfrm>
            <a:off x="998601" y="845313"/>
            <a:ext cx="1169988"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applied</a:t>
            </a:r>
            <a:endParaRPr lang="en-US" altLang="zh-CN" sz="2000" dirty="0"/>
          </a:p>
        </p:txBody>
      </p:sp>
      <p:sp>
        <p:nvSpPr>
          <p:cNvPr id="4" name="QB_7_AS.98_1#8ce5e6323?vja=1&amp;pid=81bdf4494&amp;color=0,0,0&amp;vtp=1"/>
          <p:cNvSpPr/>
          <p:nvPr/>
        </p:nvSpPr>
        <p:spPr>
          <a:xfrm>
            <a:off x="722376" y="1315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此处与must构成宾语从句的谓语，apply与从句主语之间是被动关系，应用被动语态，且设空处前有情态动词must，所以应用be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applied。</a:t>
            </a:r>
            <a:endParaRPr lang="en-US" altLang="zh-CN" sz="2200" dirty="0"/>
          </a:p>
        </p:txBody>
      </p:sp>
      <p:sp>
        <p:nvSpPr>
          <p:cNvPr id="5" name="QB_7_BD.99_1#b02b3d238?vja=1&amp;pid=81bdf4494&amp;color=0,0,0&amp;vtp=1"/>
          <p:cNvSpPr/>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100_1#b02b3d238.blank?vja=1&amp;pid=81bdf4494&amp;color=0,0,0&amp;vpa=57&amp;vtp=1"/>
          <p:cNvSpPr/>
          <p:nvPr/>
        </p:nvSpPr>
        <p:spPr>
          <a:xfrm>
            <a:off x="1062101" y="20722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7_AS.101_1#b02b3d238?vja=1&amp;pid=81bdf4494&amp;color=0,0,0&amp;vtp=1"/>
          <p:cNvSpPr/>
          <p:nvPr/>
        </p:nvSpPr>
        <p:spPr>
          <a:xfrm>
            <a:off x="722376" y="2535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结合句意可知，understand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yourself和become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learner之间为并列关系，应用并列连词and连接。</a:t>
            </a:r>
            <a:endParaRPr lang="en-US" altLang="zh-CN" sz="2200" dirty="0"/>
          </a:p>
        </p:txBody>
      </p:sp>
      <p:sp>
        <p:nvSpPr>
          <p:cNvPr id="8" name="QB_7_BD.102_1#2a452018b?vja=1&amp;pid=81bdf4494&amp;color=0,0,0&amp;vtp=1"/>
          <p:cNvSpPr/>
          <p:nvPr/>
        </p:nvSpPr>
        <p:spPr>
          <a:xfrm>
            <a:off x="722376" y="33422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03_1#2a452018b.blank?vja=1&amp;pid=81bdf4494&amp;color=0,0,0&amp;vpa=58&amp;vtp=1"/>
          <p:cNvSpPr/>
          <p:nvPr/>
        </p:nvSpPr>
        <p:spPr>
          <a:xfrm>
            <a:off x="1189101" y="3304159"/>
            <a:ext cx="1055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beneficial</a:t>
            </a:r>
            <a:endParaRPr lang="en-US" altLang="zh-CN" sz="2000" dirty="0"/>
          </a:p>
        </p:txBody>
      </p:sp>
      <p:sp>
        <p:nvSpPr>
          <p:cNvPr id="10" name="QB_7_AS.104_1#2a452018b?vja=1&amp;pid=81bdf4494&amp;color=0,0,0&amp;vtp=1"/>
          <p:cNvSpPr/>
          <p:nvPr/>
        </p:nvSpPr>
        <p:spPr>
          <a:xfrm>
            <a:off x="722376" y="37254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有益，有利于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07_1#06435e018.choices?vja=1&amp;pid=1fda6afae&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3" name="QC_6_AN.608_1#06435e018.bracket?vja=1&amp;pid=1fda6afae&amp;color=0,0,0&amp;mp=1&amp;vpa=272&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609_1#06435e018?vja=1&amp;pid=1fda6afae&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根据上文语境和空后的“I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lot.”可知，作者并不喜欢跑步，所以开始骑行。turn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to意为“改用；开始使用”，符合语境。give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up意为“放弃”；go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on意为“继续”；deal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with意为“处理”。</a:t>
            </a:r>
            <a:endParaRPr lang="en-US" altLang="zh-CN" sz="2200" dirty="0"/>
          </a:p>
        </p:txBody>
      </p:sp>
      <p:sp>
        <p:nvSpPr>
          <p:cNvPr id="5" name="QC_6_BD.610_1#fe4bb9820.choices?vja=1&amp;pid=1fda6afae&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B.dreamed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C.complained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.approved</a:t>
            </a:r>
            <a:endParaRPr lang="en-US" altLang="zh-CN" sz="2000" dirty="0"/>
          </a:p>
        </p:txBody>
      </p:sp>
      <p:sp>
        <p:nvSpPr>
          <p:cNvPr id="6" name="QC_6_AN.611_1#fe4bb9820.bracket?vja=1&amp;pid=1fda6afae&amp;color=0,0,0&amp;vpa=273&amp;vtp=1"/>
          <p:cNvSpPr/>
          <p:nvPr/>
        </p:nvSpPr>
        <p:spPr>
          <a:xfrm>
            <a:off x="1176401" y="24913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612_1#fe4bb9820?vja=1&amp;pid=1fda6afae&amp;color=0,0,0&amp;vtp=1"/>
          <p:cNvSpPr/>
          <p:nvPr/>
        </p:nvSpPr>
        <p:spPr>
          <a:xfrm>
            <a:off x="722376" y="29160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lot.”及下文语境可知，此处指作者梦想着参加自行车比赛。dream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of意为“梦想”，符合语境。hear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of意为“听说”；complain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of意为“抱怨”；approve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of意为“赞同”。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3_1#689084877.choices?vja=1&amp;pid=1fda6afae&amp;color=0,0,0&amp;mp=1&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B.borrowed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C.bought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.parked</a:t>
            </a:r>
            <a:endParaRPr lang="en-US" altLang="zh-CN" sz="2000" dirty="0"/>
          </a:p>
        </p:txBody>
      </p:sp>
      <p:sp>
        <p:nvSpPr>
          <p:cNvPr id="3" name="QC_6_AN.614_1#689084877.bracket?vja=1&amp;pid=1fda6afae&amp;color=0,0,0&amp;mp=1&amp;vpa=274&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615_1#689084877?vja=1&amp;pid=1fda6afae&amp;color=0,0,0&amp;vtp=1"/>
          <p:cNvSpPr/>
          <p:nvPr/>
        </p:nvSpPr>
        <p:spPr>
          <a:xfrm>
            <a:off x="722376" y="1315847"/>
            <a:ext cx="10753344" cy="1147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根据设空处所在句“While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ride.”可推断作者在姐姐上班时，借了她的自行车去骑车兜风。borrow意为“借”，符合语境。paint意为“在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上刷油漆”；park意为“停（车）”。</a:t>
            </a:r>
            <a:endParaRPr lang="en-US" altLang="zh-CN" sz="2200" dirty="0"/>
          </a:p>
        </p:txBody>
      </p:sp>
      <p:sp>
        <p:nvSpPr>
          <p:cNvPr id="5" name="QC_6_BD.616_1#4e75bfb59.choices?vja=1&amp;pid=1fda6afae&amp;color=0,0,0&amp;vtp=1"/>
          <p:cNvSpPr/>
          <p:nvPr/>
        </p:nvSpPr>
        <p:spPr>
          <a:xfrm>
            <a:off x="722376" y="24913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B.secret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C.principle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endParaRPr lang="en-US" altLang="zh-CN" sz="2000" dirty="0"/>
          </a:p>
        </p:txBody>
      </p:sp>
      <p:sp>
        <p:nvSpPr>
          <p:cNvPr id="6" name="QC_6_AN.617_1#4e75bfb59.bracket?vja=1&amp;pid=1fda6afae&amp;color=0,0,0&amp;vpa=275&amp;vtp=1"/>
          <p:cNvSpPr/>
          <p:nvPr/>
        </p:nvSpPr>
        <p:spPr>
          <a:xfrm>
            <a:off x="1303401" y="24913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18_1#4e75bfb59?vja=1&amp;pid=1fda6afae&amp;color=0,0,0&amp;vtp=1"/>
          <p:cNvSpPr/>
          <p:nvPr/>
        </p:nvSpPr>
        <p:spPr>
          <a:xfrm>
            <a:off x="722376" y="29160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valleys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uphill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time.”可知，作者在骑行过程中遇到了问题。problem意为“问题”，符合语境。secret意为“秘密”；principle意为“原则”；advice意为“建议”。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9_1#dc1ecfb3e.choices?vja=1&amp;pid=1fda6afa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B.events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C.opponents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endParaRPr lang="en-US" altLang="zh-CN" sz="2000" dirty="0"/>
          </a:p>
        </p:txBody>
      </p:sp>
      <p:sp>
        <p:nvSpPr>
          <p:cNvPr id="3" name="QC_6_AN.620_1#dc1ecfb3e.bracket?vja=1&amp;pid=1fda6afae&amp;color=0,0,0&amp;vpa=276&amp;vtp=1"/>
          <p:cNvSpPr/>
          <p:nvPr/>
        </p:nvSpPr>
        <p:spPr>
          <a:xfrm>
            <a:off x="1294003"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621_1#dc1ecfb3e?vja=1&amp;pid=1fda6afae&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根据上文可知，穿越大山谷和一次骑行爬坡数千米对于作者而言很艰难，所以是挑战。challenge意为“挑战”，符合语境。danger意为“危险”；event意为“事件，比赛项目”；opponent意为“对手”。</a:t>
            </a:r>
            <a:endParaRPr lang="en-US" altLang="zh-CN" sz="2200" dirty="0"/>
          </a:p>
        </p:txBody>
      </p:sp>
      <p:sp>
        <p:nvSpPr>
          <p:cNvPr id="5" name="QC_6_BD.622_1#210c5b441.choices?vja=1&amp;pid=1fda6afae&amp;color=0,0,0&amp;vtp=1"/>
          <p:cNvSpPr/>
          <p:nvPr/>
        </p:nvSpPr>
        <p:spPr>
          <a:xfrm>
            <a:off x="722376" y="2504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B.convinced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C.admired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endParaRPr lang="en-US" altLang="zh-CN" sz="2000" dirty="0"/>
          </a:p>
        </p:txBody>
      </p:sp>
      <p:sp>
        <p:nvSpPr>
          <p:cNvPr id="6" name="QC_6_AN.623_1#210c5b441.bracket?vja=1&amp;pid=1fda6afae&amp;color=0,0,0&amp;vpa=277&amp;vtp=1"/>
          <p:cNvSpPr/>
          <p:nvPr/>
        </p:nvSpPr>
        <p:spPr>
          <a:xfrm>
            <a:off x="1303401" y="2504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624_1#210c5b441?vja=1&amp;pid=1fda6afae&amp;color=0,0,0&amp;vtp=1"/>
          <p:cNvSpPr/>
          <p:nvPr/>
        </p:nvSpPr>
        <p:spPr>
          <a:xfrm>
            <a:off x="722376" y="2928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roads可知，这些“本地”骑行者已经习惯了这样的道路,故此处指作者被这些骑行者超越。pass意为“经过；越过”，符合语境。convince意为“使相信”；admire意为“赞赏”；stop意为“（使）停止”。</a:t>
            </a:r>
            <a:endParaRPr lang="en-US" altLang="zh-CN" sz="2200" dirty="0"/>
          </a:p>
        </p:txBody>
      </p:sp>
      <p:sp>
        <p:nvSpPr>
          <p:cNvPr id="8" name="QC_6_BD.625_1#e2381d437.choices?vja=1&amp;pid=1fda6afae&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B.convenient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C.familiar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.appealing</a:t>
            </a:r>
            <a:endParaRPr lang="en-US" altLang="zh-CN" sz="2000" dirty="0"/>
          </a:p>
        </p:txBody>
      </p:sp>
      <p:sp>
        <p:nvSpPr>
          <p:cNvPr id="9" name="QC_6_AN.626_1#e2381d437.bracket?vja=1&amp;pid=1fda6afae&amp;color=0,0,0&amp;vpa=278&amp;vtp=1"/>
          <p:cNvSpPr/>
          <p:nvPr/>
        </p:nvSpPr>
        <p:spPr>
          <a:xfrm>
            <a:off x="1303401" y="41169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627_1#e2381d437?vja=1&amp;pid=1fda6afae&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作者在圣迭戈的山谷道路中艰难骑行且被适应路况的“本地”骑行者超越的受挫经历可知,当作者回到家时，突然感觉骑自行车似乎就不那么吸引人了。appealing意为“有吸引力的”，符合语境。reliable意为“可靠的”；convenient意为“方便的”；familiar意为“熟悉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28_1#6deafe2a4.choices?vja=1&amp;pid=1fda6afae&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B.matured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C.missed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endParaRPr lang="en-US" altLang="zh-CN" sz="2000" dirty="0"/>
          </a:p>
        </p:txBody>
      </p:sp>
      <p:sp>
        <p:nvSpPr>
          <p:cNvPr id="3" name="QC_6_AN.629_1#6deafe2a4.bracket?vja=1&amp;pid=1fda6afae&amp;color=0,0,0&amp;vpa=279&amp;vtp=1"/>
          <p:cNvSpPr/>
          <p:nvPr/>
        </p:nvSpPr>
        <p:spPr>
          <a:xfrm>
            <a:off x="1303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630_1#6deafe2a4?vja=1&amp;pid=1fda6afae&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根据作者的经历及下文“I’ve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own.”可知，自那以后作者不再轻易被他人的成就所影响，开始关注自己的想法，变得成熟许多。mature意为“（情感和认识）成熟”，符合语境。travel意为“旅行”；miss意为“错过,思念”；worry意为“担心”。</a:t>
            </a:r>
            <a:endParaRPr lang="en-US" altLang="zh-CN" sz="2200" dirty="0"/>
          </a:p>
        </p:txBody>
      </p:sp>
      <p:sp>
        <p:nvSpPr>
          <p:cNvPr id="5" name="QC_6_BD.631_1#d72c8ffb9.choices?vja=1&amp;pid=1fda6afae&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B.dates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C.goals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endParaRPr lang="en-US" altLang="zh-CN" sz="2000" dirty="0"/>
          </a:p>
        </p:txBody>
      </p:sp>
      <p:sp>
        <p:nvSpPr>
          <p:cNvPr id="6" name="QC_6_AN.632_1#d72c8ffb9.bracket?vja=1&amp;pid=1fda6afae&amp;color=0,0,0&amp;vpa=280&amp;vtp=1"/>
          <p:cNvSpPr/>
          <p:nvPr/>
        </p:nvSpPr>
        <p:spPr>
          <a:xfrm>
            <a:off x="1303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633_1#d72c8ffb9?vja=1&amp;pid=1fda6afae&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根据文章首句和作者提及的两段经历可知，作者之前根据其他人的成就（other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ments）来确定自己要达成的目标，成熟之后作者不再追随他人，而且明白了不管为自己设定什么目标，它们都必须是基于自身情况的。goal意为“目标”，与achievements呼应，符合语境。limit意为“极限”；date意为“日期”；test意为“考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34_1#56fe90262?vja=1&amp;pid=3f582a245&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[江苏苏州2025模拟]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pollinator-friendly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（传粉者友好型的）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domestic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pollinator-friendly.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Channel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a:p>
            <a:pPr algn="just">
              <a:lnSpc>
                <a:spcPct val="125000"/>
              </a:lnSpc>
            </a:pPr>
            <a:endParaRPr lang="en-US" altLang="zh-CN" sz="2000" dirty="0"/>
          </a:p>
        </p:txBody>
      </p:sp>
      <p:sp>
        <p:nvSpPr>
          <p:cNvPr id="3" name="QM_5_AN.635_1#56fe90262.blank?vja=1&amp;pid=3f582a245&amp;color=0,0,0&amp;vpa=281&amp;vtp=1"/>
          <p:cNvSpPr/>
          <p:nvPr/>
        </p:nvSpPr>
        <p:spPr>
          <a:xfrm>
            <a:off x="4749864" y="1623900"/>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extinction</a:t>
            </a:r>
            <a:endParaRPr lang="en-US" altLang="zh-CN" sz="2000" dirty="0"/>
          </a:p>
        </p:txBody>
      </p:sp>
      <p:sp>
        <p:nvSpPr>
          <p:cNvPr id="4" name="QM_5_AN.636_1#56fe90262.blank?vja=1&amp;pid=3f582a245&amp;color=0,0,0&amp;vpa=282&amp;vtp=1"/>
          <p:cNvSpPr/>
          <p:nvPr/>
        </p:nvSpPr>
        <p:spPr>
          <a:xfrm>
            <a:off x="10671239" y="2004900"/>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5" name="QM_5_AN.637_1#56fe90262.blank?vja=1&amp;pid=3f582a245&amp;color=0,0,0&amp;vpa=283&amp;vtp=1"/>
          <p:cNvSpPr/>
          <p:nvPr/>
        </p:nvSpPr>
        <p:spPr>
          <a:xfrm>
            <a:off x="8407845" y="2385900"/>
            <a:ext cx="12128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housed</a:t>
            </a:r>
            <a:endParaRPr lang="en-US" altLang="zh-CN" sz="2000" dirty="0"/>
          </a:p>
        </p:txBody>
      </p:sp>
      <p:sp>
        <p:nvSpPr>
          <p:cNvPr id="6" name="QM_5_AN.638_1#56fe90262.blank?vja=1&amp;pid=3f582a245&amp;color=0,0,0&amp;vpa=284&amp;vtp=1"/>
          <p:cNvSpPr/>
          <p:nvPr/>
        </p:nvSpPr>
        <p:spPr>
          <a:xfrm>
            <a:off x="947801" y="3897200"/>
            <a:ext cx="1917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running</a:t>
            </a:r>
            <a:endParaRPr lang="en-US" altLang="zh-CN" sz="2000" dirty="0"/>
          </a:p>
        </p:txBody>
      </p:sp>
      <p:sp>
        <p:nvSpPr>
          <p:cNvPr id="7" name="QM_5_AN.639_1#56fe90262.blank?vja=1&amp;pid=3f582a245&amp;color=0,0,0&amp;vpa=285&amp;vtp=1"/>
          <p:cNvSpPr/>
          <p:nvPr/>
        </p:nvSpPr>
        <p:spPr>
          <a:xfrm>
            <a:off x="6187821" y="4290900"/>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8" name="QM_5_AN.640_1#56fe90262.blank?vja=1&amp;pid=3f582a245&amp;color=0,0,0&amp;vpa=286&amp;vtp=1"/>
          <p:cNvSpPr/>
          <p:nvPr/>
        </p:nvSpPr>
        <p:spPr>
          <a:xfrm>
            <a:off x="4100322" y="5082745"/>
            <a:ext cx="649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a:t>
            </a:r>
            <a:endParaRPr lang="en-US" altLang="zh-CN" sz="2000" dirty="0"/>
          </a:p>
        </p:txBody>
      </p:sp>
      <p:sp>
        <p:nvSpPr>
          <p:cNvPr id="9" name="QM_5_AN.641_1#56fe90262.blank?vja=1&amp;pid=3f582a245&amp;color=0,0,0&amp;vpa=287&amp;vtp=1"/>
          <p:cNvSpPr/>
          <p:nvPr/>
        </p:nvSpPr>
        <p:spPr>
          <a:xfrm>
            <a:off x="4503801" y="54339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txEl>
                                              <p:pRg st="0" end="0"/>
                                            </p:txEl>
                                          </p:spTgt>
                                        </p:tgtEl>
                                        <p:attrNameLst>
                                          <p:attrName>style.visibility</p:attrName>
                                        </p:attrNameLst>
                                      </p:cBhvr>
                                      <p:to>
                                        <p:strVal val="visible"/>
                                      </p:to>
                                    </p:set>
                                    <p:animEffect transition="in" filter="fade">
                                      <p:cBhvr>
                                        <p:cTn id="44" dur="500"/>
                                        <p:tgtEl>
                                          <p:spTgt spid="8">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9">
                                            <p:bg/>
                                          </p:spTgt>
                                        </p:tgtEl>
                                        <p:attrNameLst>
                                          <p:attrName>style.visibility</p:attrName>
                                        </p:attrNameLst>
                                      </p:cBhvr>
                                      <p:to>
                                        <p:strVal val="visible"/>
                                      </p:to>
                                    </p:set>
                                    <p:animEffect transition="in" filter="fade">
                                      <p:cBhvr>
                                        <p:cTn id="49" dur="500"/>
                                        <p:tgtEl>
                                          <p:spTgt spid="9">
                                            <p:bg/>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
                                            <p:txEl>
                                              <p:pRg st="0" end="0"/>
                                            </p:txEl>
                                          </p:spTgt>
                                        </p:tgtEl>
                                        <p:attrNameLst>
                                          <p:attrName>style.visibility</p:attrName>
                                        </p:attrNameLst>
                                      </p:cBhvr>
                                      <p:to>
                                        <p:strVal val="visible"/>
                                      </p:to>
                                    </p:set>
                                    <p:animEffect transition="in" filter="fade">
                                      <p:cBhvr>
                                        <p:cTn id="5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34_1#56fe90262?vja=1&amp;pid=3f582a245&amp;color=0,0,0&amp;vtp=1&amp;bt=1"/>
          <p:cNvSpPr/>
          <p:nvPr/>
        </p:nvSpPr>
        <p:spPr>
          <a:xfrm>
            <a:off x="722376" y="900000"/>
            <a:ext cx="10753344" cy="1866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eagerness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pollinators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5_EX.645_1#56fe90262?vja=1&amp;pid=3f582a245&amp;color=0,0,0&amp;vtp=1"/>
          <p:cNvSpPr/>
          <p:nvPr/>
        </p:nvSpPr>
        <p:spPr>
          <a:xfrm>
            <a:off x="722376" y="2807398"/>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本文是一篇新闻报道。英国慈善机构植物遗产呼吁民众在自家客厅或花园种植珍稀植物，助力打造“国家植物收藏”，以拯救传粉者友好型的濒危植物。</a:t>
            </a:r>
            <a:endParaRPr lang="en-US" altLang="zh-CN" sz="2000" dirty="0"/>
          </a:p>
        </p:txBody>
      </p:sp>
      <p:sp>
        <p:nvSpPr>
          <p:cNvPr id="4" name="QB_6_BD.646_1#7899a5c88?vja=1&amp;pid=56fe90262&amp;color=0,0,0&amp;vtp=1"/>
          <p:cNvSpPr/>
          <p:nvPr/>
        </p:nvSpPr>
        <p:spPr>
          <a:xfrm>
            <a:off x="722376" y="35708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5" name="QB_6_AS.648_1#7899a5c88?vja=1&amp;pid=56fe90262&amp;color=0,0,0&amp;vtp=1"/>
          <p:cNvSpPr/>
          <p:nvPr/>
        </p:nvSpPr>
        <p:spPr>
          <a:xfrm>
            <a:off x="722376" y="3995723"/>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英国民众正被敦促在自家客厅或花园里种植珍稀植物，以助力打造“国家植物收藏”，它能保护传粉者友好型植物免于灭绝。分析句子结构可知，设空处作介词from的宾语，应填名词，结合句意可知，此处表示“灭绝”，故填extinction。</a:t>
            </a:r>
            <a:endParaRPr lang="en-US" altLang="zh-CN" sz="2200" dirty="0"/>
          </a:p>
        </p:txBody>
      </p:sp>
      <p:sp>
        <p:nvSpPr>
          <p:cNvPr id="6" name="QM_5_AN.642_1#56fe90262.blank?vja=1&amp;pid=3f582a245&amp;color=0,0,0&amp;vpa=288&amp;vtp=1"/>
          <p:cNvSpPr/>
          <p:nvPr/>
        </p:nvSpPr>
        <p:spPr>
          <a:xfrm>
            <a:off x="8790940" y="849200"/>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necessarily</a:t>
            </a:r>
            <a:endParaRPr lang="en-US" altLang="zh-CN" sz="2000" dirty="0"/>
          </a:p>
        </p:txBody>
      </p:sp>
      <p:sp>
        <p:nvSpPr>
          <p:cNvPr id="7" name="QM_5_AN.643_1#56fe90262.blank?vja=1&amp;pid=3f582a245&amp;color=0,0,0&amp;vpa=289&amp;vtp=1"/>
          <p:cNvSpPr/>
          <p:nvPr/>
        </p:nvSpPr>
        <p:spPr>
          <a:xfrm>
            <a:off x="960501" y="1623900"/>
            <a:ext cx="887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8" name="QM_5_AN.644_1#56fe90262.blank?vja=1&amp;pid=3f582a245&amp;color=0,0,0&amp;vpa=290&amp;vtp=1"/>
          <p:cNvSpPr/>
          <p:nvPr/>
        </p:nvSpPr>
        <p:spPr>
          <a:xfrm>
            <a:off x="7977251" y="2385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9" name="QB_6_AN.647_1#7899a5c88.blank?vja=1&amp;pid=56fe90262&amp;color=0,0,0&amp;vpa=291&amp;vtp=1"/>
          <p:cNvSpPr/>
          <p:nvPr/>
        </p:nvSpPr>
        <p:spPr>
          <a:xfrm>
            <a:off x="1049401" y="3532759"/>
            <a:ext cx="1069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extinction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bg/>
                                          </p:spTgt>
                                        </p:tgtEl>
                                        <p:attrNameLst>
                                          <p:attrName>style.visibility</p:attrName>
                                        </p:attrNameLst>
                                      </p:cBhvr>
                                      <p:to>
                                        <p:strVal val="visible"/>
                                      </p:to>
                                    </p:set>
                                    <p:animEffect transition="in" filter="fade">
                                      <p:cBhvr>
                                        <p:cTn id="47" dur="500"/>
                                        <p:tgtEl>
                                          <p:spTgt spid="5">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
                                            <p:txEl>
                                              <p:pRg st="0" end="0"/>
                                            </p:txEl>
                                          </p:spTgt>
                                        </p:tgtEl>
                                        <p:attrNameLst>
                                          <p:attrName>style.visibility</p:attrName>
                                        </p:attrNameLst>
                                      </p:cBhvr>
                                      <p:to>
                                        <p:strVal val="visible"/>
                                      </p:to>
                                    </p:set>
                                    <p:animEffect transition="in" filter="fade">
                                      <p:cBhvr>
                                        <p:cTn id="5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7" grpId="0" animBg="1" build="p"/>
      <p:bldP spid="8" grpId="0" animBg="1" build="p"/>
      <p:bldP spid="9" grpId="0" animBg="1" build="p"/>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49_1#5fe194b52?vja=1&amp;pid=56fe90262&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650_1#5fe194b52.blank?vja=1&amp;pid=56fe90262&amp;color=0,0,0&amp;mp=1&amp;vpa=292&amp;vtp=1"/>
          <p:cNvSpPr/>
          <p:nvPr/>
        </p:nvSpPr>
        <p:spPr>
          <a:xfrm>
            <a:off x="10621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6_AS.651_1#5fe194b52?vja=1&amp;pid=56fe90262&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句意为：一个“国家植物收藏”可以包含许多精心养护的植物，其中许多都适用于家庭花园。分析句子结构可知，many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____引导非限制性定语从句，先行词为plants，指物，关系词在从句中作介词of的宾语，应填关系代词which。</a:t>
            </a:r>
            <a:endParaRPr lang="en-US" altLang="zh-CN" sz="2200" dirty="0"/>
          </a:p>
        </p:txBody>
      </p:sp>
      <p:sp>
        <p:nvSpPr>
          <p:cNvPr id="5" name="QB_6_BD.652_1#c89fd90d5?vja=1&amp;pid=56fe90262&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6_AN.653_1#c89fd90d5.blank?vja=1&amp;pid=56fe90262&amp;color=0,0,0&amp;vpa=293&amp;vtp=1"/>
          <p:cNvSpPr/>
          <p:nvPr/>
        </p:nvSpPr>
        <p:spPr>
          <a:xfrm>
            <a:off x="1049401" y="2465959"/>
            <a:ext cx="121285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housed</a:t>
            </a:r>
            <a:endParaRPr lang="en-US" altLang="zh-CN" sz="2000" dirty="0"/>
          </a:p>
        </p:txBody>
      </p:sp>
      <p:sp>
        <p:nvSpPr>
          <p:cNvPr id="7" name="QB_6_AS.654_1#c89fd90d5?vja=1&amp;pid=56fe90262&amp;color=0,0,0&amp;vtp=1"/>
          <p:cNvSpPr/>
          <p:nvPr/>
        </p:nvSpPr>
        <p:spPr>
          <a:xfrm>
            <a:off x="722376" y="29287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句意为：虽然有些藏品存放在诸如邱园这样的地方，但多数藏品则存放在业余爱好者们的前廊和后花园里。设空处作从句谓语，结合主句中的are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kept可知，此处应用一般现在时；从句主语some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collections与house之间为被动关系，应用被动语态，且主语为复数，助动词用are。故填are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5_1#12b772216?vja=1&amp;pid=56fe9026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dirty="0"/>
          </a:p>
        </p:txBody>
      </p:sp>
      <p:sp>
        <p:nvSpPr>
          <p:cNvPr id="3" name="QB_6_AN.656_1#12b772216.blank?vja=1&amp;pid=56fe90262&amp;color=0,0,0&amp;vpa=294&amp;vtp=1"/>
          <p:cNvSpPr/>
          <p:nvPr/>
        </p:nvSpPr>
        <p:spPr>
          <a:xfrm>
            <a:off x="1011301" y="845313"/>
            <a:ext cx="1917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running</a:t>
            </a:r>
            <a:endParaRPr lang="en-US" altLang="zh-CN" sz="2000" dirty="0"/>
          </a:p>
        </p:txBody>
      </p:sp>
      <p:sp>
        <p:nvSpPr>
          <p:cNvPr id="4" name="QB_6_AS.657_1#12b772216?vja=1&amp;pid=56fe90262&amp;color=0,0,0&amp;vtp=1"/>
          <p:cNvSpPr/>
          <p:nvPr/>
        </p:nvSpPr>
        <p:spPr>
          <a:xfrm>
            <a:off x="722376" y="1315847"/>
            <a:ext cx="10753344" cy="1909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植物遗产是一个致力于创建和开发藏品的植物保护慈善机构，自2016年以来，该机构一直在开展一项“缺失类群”活动，该活动列出了那些尚未在收藏范围内且面临灭绝风险的植物。设空处作主句谓语，根据时间状语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2016和下文的“This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pollinator-friendly.”可知，此处表示动作从过去开始，一直持续到现在，并可能还会持续下去，应用现在完成进行时，主语为Plant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Heritage，助动词用has。故填has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a:t>
            </a:r>
            <a:endParaRPr lang="en-US" altLang="zh-CN" sz="2200" dirty="0"/>
          </a:p>
        </p:txBody>
      </p:sp>
      <p:sp>
        <p:nvSpPr>
          <p:cNvPr id="5" name="QB_6_BD.658_1#14eab8c7c?vja=1&amp;pid=56fe90262&amp;color=0,0,0&amp;vtp=1"/>
          <p:cNvSpPr/>
          <p:nvPr/>
        </p:nvSpPr>
        <p:spPr>
          <a:xfrm>
            <a:off x="722376" y="3253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659_1#14eab8c7c.blank?vja=1&amp;pid=56fe90262&amp;color=0,0,0&amp;vpa=295&amp;vtp=1"/>
          <p:cNvSpPr/>
          <p:nvPr/>
        </p:nvSpPr>
        <p:spPr>
          <a:xfrm>
            <a:off x="1024001" y="3215259"/>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7" name="QB_6_AS.660_1#14eab8c7c?vja=1&amp;pid=56fe90262&amp;color=0,0,0&amp;vtp=1"/>
          <p:cNvSpPr/>
          <p:nvPr/>
        </p:nvSpPr>
        <p:spPr>
          <a:xfrm>
            <a:off x="722376" y="3636582"/>
            <a:ext cx="10753344" cy="37763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of表示“面临</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的风险”，为固定短语。故填at。</a:t>
            </a:r>
            <a:endParaRPr lang="en-US" altLang="zh-CN" sz="2200" dirty="0"/>
          </a:p>
        </p:txBody>
      </p:sp>
      <p:sp>
        <p:nvSpPr>
          <p:cNvPr id="8" name="QB_6_BD.661_1#33dc0b3ae?vja=1&amp;pid=56fe90262&amp;color=0,0,0&amp;vtp=1"/>
          <p:cNvSpPr/>
          <p:nvPr/>
        </p:nvSpPr>
        <p:spPr>
          <a:xfrm>
            <a:off x="722376" y="4025900"/>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6_AN.662_1#33dc0b3ae.blank?vja=1&amp;pid=56fe90262&amp;color=0,0,0&amp;vpa=296&amp;vtp=1"/>
          <p:cNvSpPr/>
          <p:nvPr/>
        </p:nvSpPr>
        <p:spPr>
          <a:xfrm>
            <a:off x="1011301" y="3987800"/>
            <a:ext cx="649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a:t>
            </a:r>
            <a:endParaRPr lang="en-US" altLang="zh-CN" sz="2000" dirty="0"/>
          </a:p>
        </p:txBody>
      </p:sp>
      <p:sp>
        <p:nvSpPr>
          <p:cNvPr id="10" name="QB_6_AS.663_1#33dc0b3ae?vja=1&amp;pid=56fe90262&amp;color=0,0,0&amp;vtp=1"/>
          <p:cNvSpPr/>
          <p:nvPr/>
        </p:nvSpPr>
        <p:spPr>
          <a:xfrm>
            <a:off x="722376" y="4452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句意为：总共有</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件藏品，被发现遍布在英国、爱尔兰以及海峡群岛。分析句子结构可知，句中已有系动词，设空处为非谓语动词作定语，修饰collections，find与collections之间为逻辑上的被动关系，应用过去分词。故填found。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4_1#9132b6cc4?vja=1&amp;pid=56fe9026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6_AN.665_1#9132b6cc4.blank?vja=1&amp;pid=56fe90262&amp;color=0,0,0&amp;vpa=297&amp;vtp=1"/>
          <p:cNvSpPr/>
          <p:nvPr/>
        </p:nvSpPr>
        <p:spPr>
          <a:xfrm>
            <a:off x="1062101" y="858013"/>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B_6_AS.666_1#9132b6cc4?vja=1&amp;pid=56fe90262&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句意为：这些“活体（植物）库”包括大约95,000种园艺植物。此处表示一个估计的数量，为泛指，estimated的发音以元音音素开头，应用不定冠词an。</a:t>
            </a:r>
            <a:endParaRPr lang="en-US" altLang="zh-CN" sz="2200" dirty="0"/>
          </a:p>
        </p:txBody>
      </p:sp>
      <p:sp>
        <p:nvSpPr>
          <p:cNvPr id="5" name="QB_6_BD.667_1#d2f74e196?vja=1&amp;pid=56fe90262&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6_AN.668_1#d2f74e196.blank?vja=1&amp;pid=56fe90262&amp;color=0,0,0&amp;vpa=298&amp;vtp=1"/>
          <p:cNvSpPr/>
          <p:nvPr/>
        </p:nvSpPr>
        <p:spPr>
          <a:xfrm>
            <a:off x="1062101" y="2072259"/>
            <a:ext cx="11826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necessarily</a:t>
            </a:r>
            <a:endParaRPr lang="en-US" altLang="zh-CN" sz="2000" dirty="0"/>
          </a:p>
        </p:txBody>
      </p:sp>
      <p:sp>
        <p:nvSpPr>
          <p:cNvPr id="7" name="QB_6_AS.669_1#d2f74e196?vja=1&amp;pid=56fe90262&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句意为：据植物遗产机构的业务经理称，人们不一定需要很多空间才能提供帮助。设空处修饰动词require，应用副词necessarily作状语。故填necessarily。</a:t>
            </a:r>
            <a:endParaRPr lang="en-US" altLang="zh-CN" sz="2200" dirty="0"/>
          </a:p>
        </p:txBody>
      </p:sp>
      <p:sp>
        <p:nvSpPr>
          <p:cNvPr id="8" name="QB_6_BD.670_1#645cf08da?vja=1&amp;pid=56fe90262&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6_AN.671_1#645cf08da.blank?vja=1&amp;pid=56fe90262&amp;color=0,0,0&amp;vpa=299&amp;vtp=1"/>
          <p:cNvSpPr/>
          <p:nvPr/>
        </p:nvSpPr>
        <p:spPr>
          <a:xfrm>
            <a:off x="1024001" y="3316859"/>
            <a:ext cx="887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10" name="QB_6_AS.672_1#645cf08da?vja=1&amp;pid=56fe90262&amp;color=0,0,0&amp;vtp=1"/>
          <p:cNvSpPr/>
          <p:nvPr/>
        </p:nvSpPr>
        <p:spPr>
          <a:xfrm>
            <a:off x="722376" y="3779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句意为：所有需要的就是对植物的热爱以及渴望了解所选藏品中的植物群。eagerness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sth为固定搭配，意为“做某事的渴望”，此处不定式作后置定语。故填to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200" dirty="0"/>
          </a:p>
        </p:txBody>
      </p:sp>
      <p:sp>
        <p:nvSpPr>
          <p:cNvPr id="11" name="QB_6_BD.673_1#820b2d3b1?vja=1&amp;pid=56fe90262&amp;color=0,0,0&amp;vtp=1"/>
          <p:cNvSpPr/>
          <p:nvPr/>
        </p:nvSpPr>
        <p:spPr>
          <a:xfrm>
            <a:off x="722376" y="45741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6_AN.674_1#820b2d3b1.blank?vja=1&amp;pid=56fe90262&amp;color=0,0,0&amp;vpa=300&amp;vtp=1"/>
          <p:cNvSpPr/>
          <p:nvPr/>
        </p:nvSpPr>
        <p:spPr>
          <a:xfrm>
            <a:off x="1189101" y="45360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3" name="QB_6_AS.675_1#820b2d3b1?vja=1&amp;pid=56fe90262&amp;color=0,0,0&amp;vtp=1"/>
          <p:cNvSpPr/>
          <p:nvPr/>
        </p:nvSpPr>
        <p:spPr>
          <a:xfrm>
            <a:off x="722376" y="49988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句意为：虽然这些植物大多并非本土物种，但保护它们仍然至关重要，尤其是因为随着气候变化，需要各种各样的植物支持传粉昆虫，并储存碳。设空处连接to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pollinators和to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carbon，表示并列关系，用连词and连接。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76_1#a6dd5b182?vja=1&amp;pid=a820d9301&amp;color=0,0,0&amp;vtp=1&amp;bt=1"/>
          <p:cNvSpPr/>
          <p:nvPr/>
        </p:nvSpPr>
        <p:spPr>
          <a:xfrm>
            <a:off x="722376" y="896113"/>
            <a:ext cx="10753344" cy="491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goodbye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5_1#c8fe2056f?vja=1&amp;pid=1bf9a1649&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[湖南长沙市一中2025高二期末]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workplaces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preloaded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endParaRPr lang="en-US" altLang="zh-CN" sz="2000" dirty="0"/>
          </a:p>
          <a:p>
            <a:pPr algn="just">
              <a:lnSpc>
                <a:spcPct val="125000"/>
              </a:lnSpc>
            </a:pPr>
            <a:endParaRPr lang="en-US" altLang="zh-CN" sz="2000" dirty="0"/>
          </a:p>
        </p:txBody>
      </p:sp>
      <p:sp>
        <p:nvSpPr>
          <p:cNvPr id="3" name="QM_6_AN.106_1#c8fe2056f.blank?vja=1&amp;pid=1bf9a1649&amp;color=0,0,0&amp;vpa=59&amp;vtp=1"/>
          <p:cNvSpPr/>
          <p:nvPr/>
        </p:nvSpPr>
        <p:spPr>
          <a:xfrm>
            <a:off x="3205544" y="2004900"/>
            <a:ext cx="731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formal</a:t>
            </a:r>
            <a:endParaRPr lang="en-US" altLang="zh-CN" sz="2000" dirty="0"/>
          </a:p>
        </p:txBody>
      </p:sp>
      <p:sp>
        <p:nvSpPr>
          <p:cNvPr id="4" name="QM_6_AN.107_1#c8fe2056f.blank?vja=1&amp;pid=1bf9a1649&amp;color=0,0,0&amp;vpa=60&amp;vtp=1"/>
          <p:cNvSpPr/>
          <p:nvPr/>
        </p:nvSpPr>
        <p:spPr>
          <a:xfrm>
            <a:off x="9548559" y="2004900"/>
            <a:ext cx="407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p:txBody>
      </p:sp>
      <p:sp>
        <p:nvSpPr>
          <p:cNvPr id="5" name="QM_6_AN.108_1#c8fe2056f.blank?vja=1&amp;pid=1bf9a1649&amp;color=0,0,0&amp;vpa=61&amp;vtp=1"/>
          <p:cNvSpPr/>
          <p:nvPr/>
        </p:nvSpPr>
        <p:spPr>
          <a:xfrm>
            <a:off x="8914702" y="2754200"/>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gradually</a:t>
            </a:r>
            <a:endParaRPr lang="en-US" altLang="zh-CN" sz="2000" dirty="0"/>
          </a:p>
        </p:txBody>
      </p:sp>
      <p:sp>
        <p:nvSpPr>
          <p:cNvPr id="6" name="QM_6_AN.109_1#c8fe2056f.blank?vja=1&amp;pid=1bf9a1649&amp;color=0,0,0&amp;vpa=62&amp;vtp=1"/>
          <p:cNvSpPr/>
          <p:nvPr/>
        </p:nvSpPr>
        <p:spPr>
          <a:xfrm>
            <a:off x="1835214" y="3528900"/>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a:t>
            </a:r>
            <a:endParaRPr lang="en-US" altLang="zh-CN" sz="2000" dirty="0"/>
          </a:p>
        </p:txBody>
      </p:sp>
      <p:sp>
        <p:nvSpPr>
          <p:cNvPr id="7" name="QM_6_AN.110_1#c8fe2056f.blank?vja=1&amp;pid=1bf9a1649&amp;color=0,0,0&amp;vpa=63&amp;vtp=1"/>
          <p:cNvSpPr/>
          <p:nvPr/>
        </p:nvSpPr>
        <p:spPr>
          <a:xfrm>
            <a:off x="6278944" y="4278200"/>
            <a:ext cx="987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equipped</a:t>
            </a:r>
            <a:endParaRPr lang="en-US" altLang="zh-CN" sz="2000" dirty="0"/>
          </a:p>
        </p:txBody>
      </p:sp>
      <p:sp>
        <p:nvSpPr>
          <p:cNvPr id="8" name="QM_6_AN.111_1#c8fe2056f.blank?vja=1&amp;pid=1bf9a1649&amp;color=0,0,0&amp;vpa=64&amp;vtp=1"/>
          <p:cNvSpPr/>
          <p:nvPr/>
        </p:nvSpPr>
        <p:spPr>
          <a:xfrm>
            <a:off x="5696966" y="5040200"/>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ensuring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76_1#a6dd5b182?vja=1&amp;pid=a820d9301&amp;color=0,0,0&amp;vtp=1&amp;bt=1"/>
          <p:cNvSpPr/>
          <p:nvPr/>
        </p:nvSpPr>
        <p:spPr>
          <a:xfrm>
            <a:off x="583438" y="884902"/>
            <a:ext cx="11025124" cy="5295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twelfth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footsteps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spTree>
  </p:cSld>
  <p:clrMapOvr>
    <a:masterClrMapping/>
  </p:clrMapOvr>
  <p:transition>
    <p:fade/>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76_1#a6dd5b182?vja=1&amp;pid=a820d9301&amp;color=0,0,0&amp;vtp=1&amp;bt=1"/>
          <p:cNvSpPr/>
          <p:nvPr/>
        </p:nvSpPr>
        <p:spPr>
          <a:xfrm>
            <a:off x="583438" y="884902"/>
            <a:ext cx="11025124" cy="5295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hands._____________________________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thecards._______________________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#1.7</a:t>
            </a:r>
            <a:endParaRPr lang="en-US" altLang="zh-CN" sz="2000" dirty="0"/>
          </a:p>
        </p:txBody>
      </p:sp>
    </p:spTree>
  </p:cSld>
  <p:clrMapOvr>
    <a:masterClrMapping/>
  </p:clrMapOvr>
  <p:transition>
    <p:fade/>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78_1#a6dd5b182?vja=1&amp;pid=a820d9301&amp;color=0,0,0&amp;vtp=1&amp;bt=1"/>
          <p:cNvSpPr/>
          <p:nvPr/>
        </p:nvSpPr>
        <p:spPr>
          <a:xfrm>
            <a:off x="722376" y="900000"/>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45" name="QO_5_AS.678_2#a6dd5b182?colgroup=5,35&amp;vja=1&amp;pid=a820d9301&amp;color=0,0,0&amp;vtp=1"/>
          <p:cNvGraphicFramePr>
            <a:graphicFrameLocks noGrp="1"/>
          </p:cNvGraphicFramePr>
          <p:nvPr/>
        </p:nvGraphicFramePr>
        <p:xfrm>
          <a:off x="722376" y="1765124"/>
          <a:ext cx="10725912" cy="3260217"/>
        </p:xfrm>
        <a:graphic>
          <a:graphicData uri="http://schemas.openxmlformats.org/drawingml/2006/table">
            <a:tbl>
              <a:tblPr/>
              <a:tblGrid>
                <a:gridCol w="1490472"/>
                <a:gridCol w="9235440"/>
              </a:tblGrid>
              <a:tr h="201129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在米尔福德中学教英语，合同期是一年。作者和学生们度过了愉快的一年，产生了深厚的感情。随着学年即将结束，学生们不断地问作者原来的老师是否还会回来，作者尽量平静地进行回应，但内心十分不舍。最后在期末考试当天，几乎所有学生都没有按时出现在课堂上，作者有些生气，感觉有必要给他们上一堂关于责任的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作者（中学教师）、学生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作者在期末考试当天发现大多数学生并未出现在教室，有些生气的作者认为有必要给学生们上一堂关于责任的课。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5"/>
                                        </p:tgtEl>
                                        <p:attrNameLst>
                                          <p:attrName>style.visibility</p:attrName>
                                        </p:attrNameLst>
                                      </p:cBhvr>
                                      <p:to>
                                        <p:strVal val="visible"/>
                                      </p:to>
                                    </p:set>
                                    <p:animEffect transition="in" filter="fade">
                                      <p:cBhvr>
                                        <p:cTn id="16"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78_3#a6dd5b182?vja=1&amp;pid=a820d9301&amp;color=0,0,0&amp;vtp=1&amp;bt=1"/>
          <p:cNvSpPr/>
          <p:nvPr/>
        </p:nvSpPr>
        <p:spPr>
          <a:xfrm>
            <a:off x="722376" y="900000"/>
            <a:ext cx="10753344" cy="351155"/>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46" name="QO_5_AS.678_4#a6dd5b182?colgroup=14,26&amp;vja=1&amp;pid=a820d9301&amp;color=0,0,0&amp;vtp=1"/>
          <p:cNvGraphicFramePr>
            <a:graphicFrameLocks noGrp="1"/>
          </p:cNvGraphicFramePr>
          <p:nvPr/>
        </p:nvGraphicFramePr>
        <p:xfrm>
          <a:off x="722376" y="1384124"/>
          <a:ext cx="10735056" cy="4082288"/>
        </p:xfrm>
        <a:graphic>
          <a:graphicData uri="http://schemas.openxmlformats.org/drawingml/2006/table">
            <a:tbl>
              <a:tblPr/>
              <a:tblGrid>
                <a:gridCol w="3749040"/>
                <a:gridCol w="6986016"/>
              </a:tblGrid>
              <a:tr h="121881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续写第一段（提示句：我叹了口气，然后看到他们手里拿着什么东西，平静地向我走来。）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由本段提示句和续写第二段提示句可推知，第一段应叙述学生们给作者送礼物（玫瑰花和卡片等）并表达对作者的祝福（口头的祝福和卡片上的话语）。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续写第二段（提示句：我独自站在教室外面，捧着玫瑰花，想着卡片上那些动人的话语。）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由材料和本段提示句可推知，第二段应叙述作者给学生们上了最后一堂课，并送上自己的祝福以及这一天对作者的意义和影响。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325">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学生给作者送东西——学生对作者表达祝福——作者给学生上了最后一堂课——作者对学生表达祝福——作者的感悟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325">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作者：看到大部分学生未到教室时的气愤——看到学生们手里拿着东西走来时的诧异——收到礼物和祝福时的感动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6"/>
                                        </p:tgtEl>
                                        <p:attrNameLst>
                                          <p:attrName>style.visibility</p:attrName>
                                        </p:attrNameLst>
                                      </p:cBhvr>
                                      <p:to>
                                        <p:strVal val="visible"/>
                                      </p:to>
                                    </p:set>
                                    <p:animEffect transition="in" filter="fade">
                                      <p:cBhvr>
                                        <p:cTn id="13"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77_1#a6dd5b182?vja=1&amp;pid=a820d9301&amp;color=0,0,0&amp;vtp=1&amp;bt=1"/>
          <p:cNvSpPr/>
          <p:nvPr/>
        </p:nvSpPr>
        <p:spPr>
          <a:xfrm>
            <a:off x="722376" y="900000"/>
            <a:ext cx="10753344" cy="5681853"/>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sighed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observed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peacefully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hands.When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bunch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roses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coloured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hands.They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unison,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wishes.They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truths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wrong.They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grateful.What’s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happiness.</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roses,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touching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cards.Calming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wishes.Later,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engaged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education.I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discouraged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myself.It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responsibilities.I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eternal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happiness.At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dc772e8e7?vja=1&amp;pid=a820d9301&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630936" cy="8595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dc772e8e7?vja=1&amp;pid=a820d9301&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20160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dc772e8e7?vja=1&amp;pid=a820d9301&amp;color=0,0,0&amp;vtp=1"/>
          <p:cNvSpPr/>
          <p:nvPr/>
        </p:nvSpPr>
        <p:spPr>
          <a:xfrm>
            <a:off x="722377" y="1889584"/>
            <a:ext cx="10749631" cy="3776853"/>
          </a:xfrm>
          <a:prstGeom prst="rect">
            <a:avLst/>
          </a:prstGeom>
          <a:noFill/>
        </p:spPr>
        <p:txBody>
          <a:bodyPr wrap="square" lIns="0" tIns="0" rIns="0" bIns="0" rtlCol="0" anchor="t"/>
          <a:lstStyle/>
          <a:p>
            <a:pPr algn="l">
              <a:lnSpc>
                <a:spcPct val="125000"/>
              </a:lnSpc>
            </a:pP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hurry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匆匆忙忙，仓促，赶时间</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&amp;2&amp;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进阶词汇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1.boast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.自夸；自吹自擂</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2.exhausting</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.使人疲惫不堪的；令人筋疲力尽的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3.fast-paced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.快节奏的；快速发生的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&amp;3&amp;</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20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构词法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prefix</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不；未；非；反</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suffix</a:t>
            </a:r>
            <a:r>
              <a:rPr kumimoji="0" lang="en-US" altLang="zh-CN" sz="2000" b="0" i="1"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可</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的；具有</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性质的</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unsustainable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.不能持续的；无法维持的</a:t>
            </a:r>
            <a:endParaRPr lang="en-US" altLang="zh-CN" sz="100" dirty="0"/>
          </a:p>
        </p:txBody>
      </p:sp>
      <p:pic>
        <p:nvPicPr>
          <p:cNvPr id="6" name="P_5_BD#dc772e8e7?vja=1&amp;pid=a820d9301&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27780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5_BD#dc772e8e7?vja=1&amp;pid=a820d9301&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698" y="4302076"/>
            <a:ext cx="118872" cy="128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5_1#c8fe2056f?vja=1&amp;pid=1bf9a1649&amp;color=0,0,0&amp;vtp=1&amp;bt=1"/>
          <p:cNvSpPr/>
          <p:nvPr/>
        </p:nvSpPr>
        <p:spPr>
          <a:xfrm>
            <a:off x="722376" y="900000"/>
            <a:ext cx="10753344" cy="2628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2015.However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sufficient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discipline.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unpredictable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116_1#c8fe2056f?vja=1&amp;pid=1bf9a1649&amp;color=0,0,0&amp;vtp=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本文是一篇议论文，主要论述了终身学习的重要性、实现终身学习的途径以及政府对终身学习的重视。</a:t>
            </a:r>
            <a:endParaRPr lang="en-US" altLang="zh-CN" sz="2000" dirty="0"/>
          </a:p>
        </p:txBody>
      </p:sp>
      <p:sp>
        <p:nvSpPr>
          <p:cNvPr id="4" name="QM_6_AN.112_1#c8fe2056f.blank?vja=1&amp;pid=1bf9a1649&amp;color=0,0,0&amp;vpa=65&amp;vtp=1"/>
          <p:cNvSpPr/>
          <p:nvPr/>
        </p:nvSpPr>
        <p:spPr>
          <a:xfrm>
            <a:off x="947801" y="1230200"/>
            <a:ext cx="2171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designed</a:t>
            </a:r>
            <a:endParaRPr lang="en-US" altLang="zh-CN" sz="2000" dirty="0"/>
          </a:p>
        </p:txBody>
      </p:sp>
      <p:sp>
        <p:nvSpPr>
          <p:cNvPr id="5" name="QM_6_AN.113_1#c8fe2056f.blank?vja=1&amp;pid=1bf9a1649&amp;color=0,0,0&amp;vpa=66&amp;vtp=1"/>
          <p:cNvSpPr/>
          <p:nvPr/>
        </p:nvSpPr>
        <p:spPr>
          <a:xfrm>
            <a:off x="10798239" y="1242900"/>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6" name="QM_6_AN.114_1#c8fe2056f.blank?vja=1&amp;pid=1bf9a1649&amp;color=0,0,0&amp;vpa=67&amp;vtp=1"/>
          <p:cNvSpPr/>
          <p:nvPr/>
        </p:nvSpPr>
        <p:spPr>
          <a:xfrm>
            <a:off x="8458835" y="1992200"/>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curiosity</a:t>
            </a:r>
            <a:endParaRPr lang="en-US" altLang="zh-CN" sz="2000" dirty="0"/>
          </a:p>
        </p:txBody>
      </p:sp>
      <p:sp>
        <p:nvSpPr>
          <p:cNvPr id="7" name="QM_6_AN.115_1#c8fe2056f.blank?vja=1&amp;pid=1bf9a1649&amp;color=0,0,0&amp;vpa=68&amp;vtp=1"/>
          <p:cNvSpPr/>
          <p:nvPr/>
        </p:nvSpPr>
        <p:spPr>
          <a:xfrm>
            <a:off x="6459474" y="2766900"/>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7_1#9bc64c1df?vja=1&amp;pid=c8fe2056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18_1#9bc64c1df.blank?vja=1&amp;pid=c8fe2056f&amp;color=0,0,0&amp;vpa=69&amp;vtp=1"/>
          <p:cNvSpPr/>
          <p:nvPr/>
        </p:nvSpPr>
        <p:spPr>
          <a:xfrm>
            <a:off x="1036701" y="858013"/>
            <a:ext cx="731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formal</a:t>
            </a:r>
            <a:endParaRPr lang="en-US" altLang="zh-CN" sz="2000" dirty="0"/>
          </a:p>
        </p:txBody>
      </p:sp>
      <p:sp>
        <p:nvSpPr>
          <p:cNvPr id="4" name="QB_7_AS.119_1#9bc64c1df?vja=1&amp;pid=c8fe2056f&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句意为：它指的是超越正规教育范畴的对知识的持续追求。设空处作定语，修饰名词education，此处应用形容词formal，意为“正规的”。故填formal。</a:t>
            </a:r>
            <a:endParaRPr lang="en-US" altLang="zh-CN" sz="2200" dirty="0"/>
          </a:p>
        </p:txBody>
      </p:sp>
      <p:sp>
        <p:nvSpPr>
          <p:cNvPr id="5" name="QB_7_BD.120_1#393986ca4?vja=1&amp;pid=c8fe2056f&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121_1#393986ca4.blank?vja=1&amp;pid=c8fe2056f&amp;color=0,0,0&amp;vpa=70&amp;vtp=1"/>
          <p:cNvSpPr/>
          <p:nvPr/>
        </p:nvSpPr>
        <p:spPr>
          <a:xfrm>
            <a:off x="998601" y="2084959"/>
            <a:ext cx="407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lies</a:t>
            </a:r>
            <a:endParaRPr lang="en-US" altLang="zh-CN" sz="2000" dirty="0"/>
          </a:p>
        </p:txBody>
      </p:sp>
      <p:sp>
        <p:nvSpPr>
          <p:cNvPr id="7" name="QB_7_AS.122_1#393986ca4?vja=1&amp;pid=c8fe2056f&amp;color=0,0,0&amp;vtp=1"/>
          <p:cNvSpPr/>
          <p:nvPr/>
        </p:nvSpPr>
        <p:spPr>
          <a:xfrm>
            <a:off x="722376" y="2547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句意为：在现代职场中，对适应性技能的需求最大，这促使人们不断学习。分析句子结构可知，地点状语In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workplaces置于句首，且句子主语为名词，此处为完全倒装，根据上下文时态和句意可知，此处描述的是一般性事实，应用一般现在时；句子主语为the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demand，谓语应用第三人称单数形式。故填lies。</a:t>
            </a:r>
            <a:endParaRPr lang="en-US" altLang="zh-CN" sz="2200" dirty="0"/>
          </a:p>
        </p:txBody>
      </p:sp>
      <p:sp>
        <p:nvSpPr>
          <p:cNvPr id="8" name="QB_7_BD.123_1#6771b492a?vja=1&amp;pid=c8fe2056f&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124_1#6771b492a.blank?vja=1&amp;pid=c8fe2056f&amp;color=0,0,0&amp;vpa=71&amp;vtp=1"/>
          <p:cNvSpPr/>
          <p:nvPr/>
        </p:nvSpPr>
        <p:spPr>
          <a:xfrm>
            <a:off x="1024001" y="4066159"/>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gradually</a:t>
            </a:r>
            <a:endParaRPr lang="en-US" altLang="zh-CN" sz="2000" dirty="0"/>
          </a:p>
        </p:txBody>
      </p:sp>
      <p:sp>
        <p:nvSpPr>
          <p:cNvPr id="10" name="QB_7_AS.125_1#6771b492a?vja=1&amp;pid=c8fe2056f&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句意为：人类大脑吸收新信息的能力虽然会随着年龄增长逐渐下降，但通过持续的智力挑战仍能保持活跃。设空处作状语，修饰动词declining，应用副词gradually，意为“逐渐地”。故填gradually。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6_1#7bbb227cc?vja=1&amp;pid=c8fe2056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27_1#7bbb227cc.blank?vja=1&amp;pid=c8fe2056f&amp;color=0,0,0&amp;vpa=72&amp;vtp=1"/>
          <p:cNvSpPr/>
          <p:nvPr/>
        </p:nvSpPr>
        <p:spPr>
          <a:xfrm>
            <a:off x="1011301" y="858013"/>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a:t>
            </a:r>
            <a:endParaRPr lang="en-US" altLang="zh-CN" sz="2000" dirty="0"/>
          </a:p>
        </p:txBody>
      </p:sp>
      <p:sp>
        <p:nvSpPr>
          <p:cNvPr id="4" name="QB_7_AS.128_1#7bbb227cc?vja=1&amp;pid=c8fe2056f&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句意为：研究表明，经常阅读或解决复杂问题能有效加强神经连接。根据从句谓语strengthens并结合句意可知，从句主语regular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reading和solving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problems之间应为选择关系，此处表示“或”，应用连词or连接。</a:t>
            </a:r>
            <a:endParaRPr lang="en-US" altLang="zh-CN" sz="2200" dirty="0"/>
          </a:p>
        </p:txBody>
      </p:sp>
      <p:sp>
        <p:nvSpPr>
          <p:cNvPr id="5" name="QB_7_BD.129_1#cbe292748?vja=1&amp;pid=c8fe2056f&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130_1#cbe292748.blank?vja=1&amp;pid=c8fe2056f&amp;color=0,0,0&amp;vpa=73&amp;vtp=1"/>
          <p:cNvSpPr/>
          <p:nvPr/>
        </p:nvSpPr>
        <p:spPr>
          <a:xfrm>
            <a:off x="1036701" y="2453259"/>
            <a:ext cx="987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equipped</a:t>
            </a:r>
            <a:endParaRPr lang="en-US" altLang="zh-CN" sz="2000" dirty="0"/>
          </a:p>
        </p:txBody>
      </p:sp>
      <p:sp>
        <p:nvSpPr>
          <p:cNvPr id="7" name="QB_7_AS.131_1#cbe292748?vja=1&amp;pid=c8fe2056f&amp;color=0,0,0&amp;vtp=1"/>
          <p:cNvSpPr/>
          <p:nvPr/>
        </p:nvSpPr>
        <p:spPr>
          <a:xfrm>
            <a:off x="722376" y="2928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图书馆通常配备有免费资源，在促进教育机会平等方面发挥着关键作用。分析句子结构可知，句中已有谓语动词play，所以此处应用非谓语动词；equip与其逻辑主语Libraries之间为被动关系，所以应用过去分词形式。（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equipped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sth意为“配备某物”。故填equipped。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2_1#4947c76d2?vja=1&amp;pid=c8fe2056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33_1#4947c76d2.blank?vja=1&amp;pid=c8fe2056f&amp;color=0,0,0&amp;vpa=74&amp;vtp=1"/>
          <p:cNvSpPr/>
          <p:nvPr/>
        </p:nvSpPr>
        <p:spPr>
          <a:xfrm>
            <a:off x="1062101" y="845313"/>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ensuring</a:t>
            </a:r>
            <a:endParaRPr lang="en-US" altLang="zh-CN" sz="2000" dirty="0"/>
          </a:p>
        </p:txBody>
      </p:sp>
      <p:sp>
        <p:nvSpPr>
          <p:cNvPr id="4" name="QB_7_AS.134_1#4947c76d2?vja=1&amp;pid=c8fe2056f&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句意为：无论年龄大小，市民都可以借到预装了教育应用程序的平板电脑，从而确保即使是那些没有个人设备的人，也能拥有平等的（学习）机会。分析句子结构可知，句中已有谓语can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borrow，所以此处应用非谓语动词；此处表示自然而然的结果，应用现在分词作结果状语。故填ensuring。</a:t>
            </a:r>
            <a:endParaRPr lang="en-US" altLang="zh-CN" sz="2200" dirty="0"/>
          </a:p>
        </p:txBody>
      </p:sp>
      <p:sp>
        <p:nvSpPr>
          <p:cNvPr id="5" name="QB_7_BD.135_1#6a275e4e8?vja=1&amp;pid=c8fe2056f&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dirty="0"/>
          </a:p>
        </p:txBody>
      </p:sp>
      <p:sp>
        <p:nvSpPr>
          <p:cNvPr id="6" name="QB_7_AN.136_1#6a275e4e8.blank?vja=1&amp;pid=c8fe2056f&amp;color=0,0,0&amp;vpa=75&amp;vtp=1"/>
          <p:cNvSpPr/>
          <p:nvPr/>
        </p:nvSpPr>
        <p:spPr>
          <a:xfrm>
            <a:off x="1011301" y="2834259"/>
            <a:ext cx="2171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designed</a:t>
            </a:r>
            <a:endParaRPr lang="en-US" altLang="zh-CN" sz="2000" dirty="0"/>
          </a:p>
        </p:txBody>
      </p:sp>
      <p:sp>
        <p:nvSpPr>
          <p:cNvPr id="7" name="QB_7_AS.137_1#6a275e4e8?vja=1&amp;pid=c8fe2056f&amp;color=0,0,0&amp;vtp=1"/>
          <p:cNvSpPr/>
          <p:nvPr/>
        </p:nvSpPr>
        <p:spPr>
          <a:xfrm>
            <a:off x="722376" y="3309747"/>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句意为：在中国，自2015年起就已制定政策以支持成人教育。根据时间状语since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2015可知，此处应用现在完成时；design与主语policies之间为被动关系，应用被动语态；主语policies为复数，助动词应用have。故填have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designed。</a:t>
            </a:r>
            <a:endParaRPr lang="en-US" altLang="zh-CN" sz="2200" dirty="0"/>
          </a:p>
        </p:txBody>
      </p:sp>
      <p:sp>
        <p:nvSpPr>
          <p:cNvPr id="8" name="QB_7_BD.138_1#e606532f6?vja=1&amp;pid=c8fe2056f&amp;color=0,0,0&amp;vtp=1"/>
          <p:cNvSpPr/>
          <p:nvPr/>
        </p:nvSpPr>
        <p:spPr>
          <a:xfrm>
            <a:off x="722376" y="4497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139_1#e606532f6.blank?vja=1&amp;pid=c8fe2056f&amp;color=0,0,0&amp;vpa=76&amp;vtp=1"/>
          <p:cNvSpPr/>
          <p:nvPr/>
        </p:nvSpPr>
        <p:spPr>
          <a:xfrm>
            <a:off x="1062101" y="4459859"/>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10" name="QB_7_AS.140_1#e606532f6?vja=1&amp;pid=c8fe2056f&amp;color=0,0,0&amp;vtp=1"/>
          <p:cNvSpPr/>
          <p:nvPr/>
        </p:nvSpPr>
        <p:spPr>
          <a:xfrm>
            <a:off x="722376" y="4922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句意为：然而，农村地区是否获得了足够的资源仍是有争议的问题。分析句子结构可知，设空处引导主语从句，从句中缺少主语，表示“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的事情”，所以用连接代词what引导该从句。故填what。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1_1#597a21e1f?vja=1&amp;pid=c8fe2056f&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42_1#597a21e1f.blank?vja=1&amp;pid=c8fe2056f&amp;color=0,0,0&amp;vpa=77&amp;vtp=1"/>
          <p:cNvSpPr/>
          <p:nvPr/>
        </p:nvSpPr>
        <p:spPr>
          <a:xfrm>
            <a:off x="1049401" y="845313"/>
            <a:ext cx="942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curiosity</a:t>
            </a:r>
            <a:endParaRPr lang="en-US" altLang="zh-CN" sz="2000" dirty="0"/>
          </a:p>
        </p:txBody>
      </p:sp>
      <p:sp>
        <p:nvSpPr>
          <p:cNvPr id="4" name="QB_7_AS.143_1#597a21e1f?vja=1&amp;pid=c8fe2056f&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句意为：与此同时，雇主越来越看重学习记录能体现出好奇心和自律性的员工。设空处与名词</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discipline并列，共同作动词demonstrate的宾语，应用名词curiosity，意为“好奇心”。故填curiosity。</a:t>
            </a:r>
            <a:endParaRPr lang="en-US" altLang="zh-CN" sz="2200" dirty="0"/>
          </a:p>
        </p:txBody>
      </p:sp>
      <p:sp>
        <p:nvSpPr>
          <p:cNvPr id="5" name="QB_7_BD.144_1#adfa6866e?vja=1&amp;pid=c8fe2056f&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145_1#adfa6866e.blank?vja=1&amp;pid=c8fe2056f&amp;color=0,0,0&amp;vpa=78&amp;vtp=1"/>
          <p:cNvSpPr/>
          <p:nvPr/>
        </p:nvSpPr>
        <p:spPr>
          <a:xfrm>
            <a:off x="1189101" y="2465959"/>
            <a:ext cx="296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7" name="QB_7_AS.146_1#adfa6866e?vja=1&amp;pid=c8fe2056f&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句意为：归根结底，终身学习不仅仅是一种选择。此处泛指“一种选择”，且option的发音以元音音素开头，所以用不定冠词an修饰。故填an。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cbc08e85.fixed?vja=1&amp;pid=7ba1c6912&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选择性必修第四册</a:t>
            </a:r>
            <a:endParaRPr lang="en-US" altLang="zh-CN" sz="2000" dirty="0"/>
          </a:p>
        </p:txBody>
      </p:sp>
      <p:sp>
        <p:nvSpPr>
          <p:cNvPr id="3" name="C_2_BD#0cbc08e85.fixed?vja=1&amp;pid=7ba1c6912&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4</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Never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old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learn</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aae697a3.fixed?vja=1&amp;pid=824a38d2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3aae697a3.fixed?vja=1&amp;pid=824a38d2c&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3aae697a3.fixed?vja=1&amp;pid=824a38d2c&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aae697a3.fixed?vja=1&amp;pid=824a38d2c&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7_1#2b770f77e?vja=1&amp;pid=e608623c0&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（死记硬背）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alphabet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（字母表）.When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alphabet.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neuropsychologist.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formulas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（公式）.This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7_1#2b770f77e?vja=1&amp;pid=e608623c0&amp;color=0,0,0&amp;vtp=1&amp;bt=1"/>
          <p:cNvSpPr/>
          <p:nvPr/>
        </p:nvSpPr>
        <p:spPr>
          <a:xfrm>
            <a:off x="722376" y="900000"/>
            <a:ext cx="10753344" cy="4152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repetition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alternative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p:txBody>
      </p:sp>
      <p:sp>
        <p:nvSpPr>
          <p:cNvPr id="3" name="QM_6_EX.148_1#2b770f77e?vja=1&amp;pid=e608623c0&amp;color=0,0,0&amp;vtp=1"/>
          <p:cNvSpPr/>
          <p:nvPr/>
        </p:nvSpPr>
        <p:spPr>
          <a:xfrm>
            <a:off x="722376" y="5063807"/>
            <a:ext cx="11010900" cy="351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本文是一篇说明文。文章介绍了死记硬背的定义、优缺点以及与其他学习方式的区别。</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9_1#81278ee41?vja=1&amp;pid=2b770f77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0_1#81278ee41.bracket?vja=1&amp;pid=2b770f77e&amp;color=0,0,0&amp;vpa=79&amp;vtp=1"/>
          <p:cNvSpPr/>
          <p:nvPr/>
        </p:nvSpPr>
        <p:spPr>
          <a:xfrm>
            <a:off x="746131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49_2#81278ee41.choices?vja=1&amp;pid=2b770f77e&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justifying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definition.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a:t>
            </a:r>
            <a:endParaRPr lang="en-US" altLang="zh-CN" sz="2000" dirty="0"/>
          </a:p>
        </p:txBody>
      </p:sp>
      <p:sp>
        <p:nvSpPr>
          <p:cNvPr id="5" name="QC_7_AS.151_1#81278ee41?vja=1&amp;pid=2b770f77e&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细节理解题。根据第一段“We’ve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forefront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”可知，作者通过创设“人们需要记住重要信息、想办法记牢”的情境来引出话题。故选C项。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2_1#5ac4be0d9?vja=1&amp;pid=2b770f77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alphabet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3_1#5ac4be0d9.bracket?vja=1&amp;pid=2b770f77e&amp;color=0,0,0&amp;vpa=80&amp;vtp=1"/>
          <p:cNvSpPr/>
          <p:nvPr/>
        </p:nvSpPr>
        <p:spPr>
          <a:xfrm>
            <a:off x="76851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2_2#5ac4be0d9.choices?vja=1&amp;pid=2b770f77e&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alphabet.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repetition.</a:t>
            </a:r>
            <a:endParaRPr lang="en-US" altLang="zh-CN" sz="2000" dirty="0"/>
          </a:p>
        </p:txBody>
      </p:sp>
      <p:sp>
        <p:nvSpPr>
          <p:cNvPr id="5" name="QC_7_AS.154_1#5ac4be0d9?vja=1&amp;pid=2b770f77e&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phabet.”可知，作者先给出死记硬背的定义，死记硬背指通过不断重复信息直到记住的过程，随后以字母表为例进行补充说明，小时候我们未必理解语言由一个个字母构成，但通过反复记忆字母顺序，最终掌握了字母表。由此推知，作者提到字母表的目的是让读者直观理解死记硬背的具体过程。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5_1#b85c0cb56?vja=1&amp;pid=2b770f77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Aldrich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6_1#b85c0cb56.bracket?vja=1&amp;pid=2b770f77e&amp;color=0,0,0&amp;vpa=81&amp;vtp=1"/>
          <p:cNvSpPr/>
          <p:nvPr/>
        </p:nvSpPr>
        <p:spPr>
          <a:xfrm>
            <a:off x="86852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5_2#b85c0cb56.choices?vja=1&amp;pid=2b770f77e&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57_1#b85c0cb56?vja=1&amp;pid=2b770f77e&amp;color=0,0,0&amp;vtp=1"/>
          <p:cNvSpPr/>
          <p:nvPr/>
        </p:nvSpPr>
        <p:spPr>
          <a:xfrm>
            <a:off x="722376" y="900000"/>
            <a:ext cx="10753344" cy="4199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exams.”可知，他认为死记硬背有助于我们快速回忆起基本事实和信息，在需要立即获取信息的情况下（如考试期间）特别有帮助，即它是备考的有用工具。故选C项。</a:t>
            </a:r>
            <a:endParaRPr lang="en-US" altLang="zh-CN" sz="2200" dirty="0"/>
          </a:p>
          <a:p>
            <a:pPr algn="just">
              <a:lnSpc>
                <a:spcPct val="125000"/>
              </a:lnSpc>
            </a:pPr>
            <a:r>
              <a:rPr lang="zh-CN" altLang="en-US" sz="2000" b="1"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sym typeface="+mn-ea"/>
              </a:rPr>
              <a:t>干扰项解读</a:t>
            </a:r>
            <a:endParaRPr lang="zh-CN" altLang="en-US" sz="2000" b="1"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文章第四段提到meaningful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fundamental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concepts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principles，即关注概念和原则的是有意义的学习，不是死记硬背，排除A项；第四段提到rote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material，即死记硬背通常不能促进对材料的深入理解，排除B项；第四段提到Meaningful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promotes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memory，即促进长期记忆的是有意义的学习，排除D项。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8_1#209b4870c?vja=1&amp;pid=2b770f77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9_1#209b4870c.bracket?vja=1&amp;pid=2b770f77e&amp;color=0,0,0&amp;vpa=82&amp;vtp=1"/>
          <p:cNvSpPr/>
          <p:nvPr/>
        </p:nvSpPr>
        <p:spPr>
          <a:xfrm>
            <a:off x="737889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8_2#209b4870c.choices?vja=1&amp;pid=2b770f77e&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475230" algn="l"/>
                <a:tab pos="5153660" algn="l"/>
                <a:tab pos="813689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Uninterested.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.Supportive.</a:t>
            </a:r>
            <a:endParaRPr lang="en-US" altLang="zh-CN" sz="2000" dirty="0"/>
          </a:p>
        </p:txBody>
      </p:sp>
      <p:sp>
        <p:nvSpPr>
          <p:cNvPr id="5" name="QC_7_AS.160_1#209b4870c?vja=1&amp;pid=2b770f77e&amp;color=0,0,0&amp;vtp=1"/>
          <p:cNvSpPr/>
          <p:nvPr/>
        </p:nvSpPr>
        <p:spPr>
          <a:xfrm>
            <a:off x="722376" y="1696847"/>
            <a:ext cx="10753344" cy="1913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helpful.”和第四段中的“The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repetition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downsides.”及最后一段中的“However,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alternative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learning.”可知，作者既提到了死记硬背的优点，也提到了其缺点，由此可推知，作者对死记硬背持客观的态度。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1_1#dbfc4ff17?vja=1&amp;pid=e608623c0&amp;color=0,0,0&amp;vtp=1&amp;bt=1"/>
          <p:cNvSpPr/>
          <p:nvPr/>
        </p:nvSpPr>
        <p:spPr>
          <a:xfrm>
            <a:off x="722376" y="751410"/>
            <a:ext cx="10753344" cy="5715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abstraction—such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1_1#dbfc4ff17?vja=1&amp;pid=e608623c0&amp;color=0,0,0&amp;vtp=1&amp;bt=1"/>
          <p:cNvSpPr/>
          <p:nvPr/>
        </p:nvSpPr>
        <p:spPr>
          <a:xfrm>
            <a:off x="722376" y="900000"/>
            <a:ext cx="10753344" cy="4500436"/>
          </a:xfrm>
          <a:prstGeom prst="rect">
            <a:avLst/>
          </a:prstGeom>
          <a:noFill/>
        </p:spPr>
        <p:txBody>
          <a:bodyPr wrap="square" lIns="0" tIns="0" rIns="0" bIns="0" rtlCol="0" anchor="t"/>
          <a:lstStyle/>
          <a:p>
            <a:pPr algn="just">
              <a:lnSpc>
                <a:spcPct val="124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hypothesis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（音频）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maximizing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2000" dirty="0"/>
          </a:p>
        </p:txBody>
      </p:sp>
      <p:sp>
        <p:nvSpPr>
          <p:cNvPr id="3" name="QM_6_EX.162_1#dbfc4ff17?vja=1&amp;pid=e608623c0&amp;color=0,0,0&amp;vtp=1"/>
          <p:cNvSpPr/>
          <p:nvPr/>
        </p:nvSpPr>
        <p:spPr>
          <a:xfrm>
            <a:off x="722376" y="5445188"/>
            <a:ext cx="10753344" cy="727075"/>
          </a:xfrm>
          <a:prstGeom prst="rect">
            <a:avLst/>
          </a:prstGeom>
          <a:noFill/>
        </p:spPr>
        <p:txBody>
          <a:bodyPr wrap="square" lIns="0" tIns="0" rIns="0" bIns="0" rtlCol="0" anchor="t"/>
          <a:lstStyle/>
          <a:p>
            <a:pPr algn="l">
              <a:lnSpc>
                <a:spcPct val="12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本文主要介绍了纸质书阅读相较于数字阅读的优势，并列出了具体原因，如纸张的物理特性、阅读的心理状态等。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22018038.fixed?vja=1&amp;pid=824a38d2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122018038.fixed?vja=1&amp;pid=824a38d2c&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to</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endParaRPr lang="en-US" altLang="zh-CN" sz="4400" dirty="0"/>
          </a:p>
        </p:txBody>
      </p:sp>
      <p:pic>
        <p:nvPicPr>
          <p:cNvPr id="4" name="C_4#122018038.fixed?vja=1&amp;pid=824a38d2c&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122018038.fixed?vja=1&amp;pid=824a38d2c&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3_1#0863de198?vja=1&amp;pid=dbfc4ff1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4_1#0863de198.bracket?vja=1&amp;pid=dbfc4ff17&amp;color=0,0,0&amp;vpa=83&amp;vtp=1"/>
          <p:cNvSpPr/>
          <p:nvPr/>
        </p:nvSpPr>
        <p:spPr>
          <a:xfrm>
            <a:off x="9066276"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3_2#0863de198.choices?vja=1&amp;pid=dbfc4ff17&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endParaRPr lang="en-US" altLang="zh-CN" sz="2000" dirty="0"/>
          </a:p>
        </p:txBody>
      </p:sp>
      <p:sp>
        <p:nvSpPr>
          <p:cNvPr id="5" name="QC_7_AS.165_1#0863de198?vja=1&amp;pid=dbfc4ff17&amp;color=0,0,0&amp;vtp=1"/>
          <p:cNvSpPr/>
          <p:nvPr/>
        </p:nvSpPr>
        <p:spPr>
          <a:xfrm>
            <a:off x="722376" y="2077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词义猜测题。根据第二段中的“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onscreen.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confirms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finding.”可知，前文提及纸质阅读的优势，再根据画线短语前的The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particularly可知，接下来继续介绍纸质阅读的好处，表示程度上的递进，即在纸上学习通常比在屏幕上学习效果更好。由此可知，此处指纸质阅读的好处在某些特定情境下尤为明显。由此可猜测，shine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through的意思是“显现出来；很明显”，与D项（变得容易注意到）意思相近。故选D项。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6_1#40739e98b?vja=1&amp;pid=dbfc4ff1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hypothesis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7_1#40739e98b.bracket?vja=1&amp;pid=dbfc4ff17&amp;color=0,0,0&amp;vpa=84&amp;vtp=1"/>
          <p:cNvSpPr/>
          <p:nvPr/>
        </p:nvSpPr>
        <p:spPr>
          <a:xfrm>
            <a:off x="61913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6_2#40739e98b.choices?vja=1&amp;pid=dbfc4ff1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randomly.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endParaRPr lang="en-US" altLang="zh-CN" sz="2000" dirty="0"/>
          </a:p>
        </p:txBody>
      </p:sp>
      <p:sp>
        <p:nvSpPr>
          <p:cNvPr id="5" name="QC_7_AS.168_1#40739e98b?vja=1&amp;pid=dbfc4ff17&amp;color=0,0,0&amp;vtp=1"/>
          <p:cNvSpPr/>
          <p:nvPr/>
        </p:nvSpPr>
        <p:spPr>
          <a:xfrm>
            <a:off x="722376" y="28398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推理判断题。根据第四段中的“According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nt.”可知，人们在阅读数字文本时的心态与面对社交媒体时相近，而社交媒体通常不那么严肃，比起阅读纸质书，人们投入的脑力更少。由此可知，“肤浅假说”理论认为，读者对待数字文本不那么严肃。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9_1#a98e43353?vja=1&amp;pid=dbfc4ff1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0_1#a98e43353.bracket?vja=1&amp;pid=dbfc4ff17&amp;color=0,0,0&amp;vpa=85&amp;vtp=1"/>
          <p:cNvSpPr/>
          <p:nvPr/>
        </p:nvSpPr>
        <p:spPr>
          <a:xfrm>
            <a:off x="85297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9_2#a98e43353.choices?vja=1&amp;pid=dbfc4ff17&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endParaRPr lang="en-US" altLang="zh-CN" sz="2000" dirty="0"/>
          </a:p>
        </p:txBody>
      </p:sp>
      <p:sp>
        <p:nvSpPr>
          <p:cNvPr id="5" name="QC_7_AS.171_1#a98e43353?vja=1&amp;pid=dbfc4ff17&amp;color=0,0,0&amp;vtp=1"/>
          <p:cNvSpPr/>
          <p:nvPr/>
        </p:nvSpPr>
        <p:spPr>
          <a:xfrm>
            <a:off x="722376" y="2077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细节理解题。根据第五段中的“Audio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”可知，大学教师越来越多地使用音频和视频是因为它们更吸引人，即音频和视频可以抓住学生的注意力。故选A项。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71_2#a98e43353?vja=1&amp;pid=dbfc4ff17&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关键点拨</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理解文本中的关键词汇从而理解文意</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本题的解题关键在于理解原文中engaging的意思，该词意为“有趣的；迷人的”，与A项中的hold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attention（吸引学生的注意力）含义相近，由此可确定答案为A项。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2_1#f4f0a5ec8?vja=1&amp;pid=dbfc4ff1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3_1#f4f0a5ec8.bracket?vja=1&amp;pid=dbfc4ff17&amp;color=0,0,0&amp;vpa=86&amp;vtp=1"/>
          <p:cNvSpPr/>
          <p:nvPr/>
        </p:nvSpPr>
        <p:spPr>
          <a:xfrm>
            <a:off x="67390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72_2#f4f0a5ec8.choices?vja=1&amp;pid=dbfc4ff17&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ignored.</a:t>
            </a:r>
            <a:endParaRPr lang="en-US" altLang="zh-CN" sz="2000" dirty="0"/>
          </a:p>
        </p:txBody>
      </p:sp>
      <p:sp>
        <p:nvSpPr>
          <p:cNvPr id="5" name="QC_7_AS.174_1#f4f0a5ec8?vja=1&amp;pid=dbfc4ff17&amp;color=0,0,0&amp;vtp=1"/>
          <p:cNvSpPr/>
          <p:nvPr/>
        </p:nvSpPr>
        <p:spPr>
          <a:xfrm>
            <a:off x="722376" y="2839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数字文本、音频和视频虽然都具有教育作用，尤其在印刷品无法提供一些资源时，但是教育工作者不应该认为所有的媒体都是一样的，暗含的意思是阅读某些媒介文本效果更好，结合前文提到的印刷文本的各种优势可以推断出，作者认为能带来更好阅读效果的文本是印刷文本，印刷文本在教育中是不能被完全取代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74_2#f4f0a5ec8?vja=1&amp;pid=dbfc4ff17&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174_3#f4f0a5ec8?vja=1&amp;pid=dbfc4ff17&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86200" y="1384124"/>
            <a:ext cx="4425696"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AS.174_4#f4f0a5ec8?vja=1&amp;pid=dbfc4ff17&amp;color=0,0,0&amp;mp=1&amp;vtp=1"/>
          <p:cNvSpPr/>
          <p:nvPr/>
        </p:nvSpPr>
        <p:spPr>
          <a:xfrm>
            <a:off x="722376" y="3619324"/>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然而，心理学家已经证明，当成年人阅读新闻报道时，他们记住的内容比听或看相同的新闻报道要多。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5_1#84b96cf27?vja=1&amp;pid=1549d68ad&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well-organised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well-balanced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a:p>
            <a:pPr algn="just">
              <a:lnSpc>
                <a:spcPct val="125000"/>
              </a:lnSpc>
            </a:pPr>
            <a:endParaRPr lang="en-US" altLang="zh-CN" sz="2000" dirty="0"/>
          </a:p>
        </p:txBody>
      </p:sp>
      <p:sp>
        <p:nvSpPr>
          <p:cNvPr id="3" name="QM_6_AN.176_1#84b96cf27.blank?vja=1&amp;pid=1549d68ad&amp;color=0,0,0&amp;vpa=87&amp;vtp=1"/>
          <p:cNvSpPr/>
          <p:nvPr/>
        </p:nvSpPr>
        <p:spPr>
          <a:xfrm>
            <a:off x="7442264" y="1242900"/>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6_AN.177_1#84b96cf27.blank?vja=1&amp;pid=1549d68ad&amp;color=0,0,0&amp;vpa=88&amp;vtp=1"/>
          <p:cNvSpPr/>
          <p:nvPr/>
        </p:nvSpPr>
        <p:spPr>
          <a:xfrm>
            <a:off x="8854504" y="31479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5_1#84b96cf27?vja=1&amp;pid=1549d68ad&amp;color=0,0,0&amp;vtp=1&amp;bt=1"/>
          <p:cNvSpPr/>
          <p:nvPr/>
        </p:nvSpPr>
        <p:spPr>
          <a:xfrm>
            <a:off x="722376" y="900000"/>
            <a:ext cx="10753344" cy="4533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（严酷的）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Biographies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uncertainty.5.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AN.178_1#84b96cf27.blank?vja=1&amp;pid=1549d68ad&amp;color=0,0,0&amp;vpa=89&amp;vtp=1"/>
          <p:cNvSpPr/>
          <p:nvPr/>
        </p:nvSpPr>
        <p:spPr>
          <a:xfrm>
            <a:off x="9504045" y="1623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6_AN.179_1#84b96cf27.blank?vja=1&amp;pid=1549d68ad&amp;color=0,0,0&amp;vpa=90&amp;vtp=1"/>
          <p:cNvSpPr/>
          <p:nvPr/>
        </p:nvSpPr>
        <p:spPr>
          <a:xfrm>
            <a:off x="1468501" y="2385900"/>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6_AN.180_1#84b96cf27.blank?vja=1&amp;pid=1549d68ad&amp;color=0,0,0&amp;vpa=91&amp;vtp=1"/>
          <p:cNvSpPr/>
          <p:nvPr/>
        </p:nvSpPr>
        <p:spPr>
          <a:xfrm>
            <a:off x="8608441" y="5052900"/>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1_1#84b96cf27?vja=1&amp;pid=1549d68ad&amp;color=0,0,0&amp;vtp=1&amp;bt=1"/>
          <p:cNvSpPr/>
          <p:nvPr/>
        </p:nvSpPr>
        <p:spPr>
          <a:xfrm>
            <a:off x="722376" y="896112"/>
            <a:ext cx="10753344" cy="2628202"/>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non-fiction.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000" dirty="0"/>
          </a:p>
        </p:txBody>
      </p:sp>
      <p:sp>
        <p:nvSpPr>
          <p:cNvPr id="3" name="QM_6_EX.182_1#84b96cf27?vja=1&amp;pid=1549d68ad&amp;color=0,0,0&amp;vtp=1"/>
          <p:cNvSpPr/>
          <p:nvPr/>
        </p:nvSpPr>
        <p:spPr>
          <a:xfrm>
            <a:off x="722376" y="3569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本文是一篇记叙文。作者阐述了书籍对于个人成长、世界观塑造以及自我探索的深刻价值，并分享了自己阅读不同类型书籍的感悟。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3_1#f149716f3?vja=1&amp;pid=84b96cf2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4_1#f149716f3.blank?vja=1&amp;pid=84b96cf27&amp;color=0,0,0&amp;vpa=92&amp;vtp=1"/>
          <p:cNvSpPr/>
          <p:nvPr/>
        </p:nvSpPr>
        <p:spPr>
          <a:xfrm>
            <a:off x="1049401" y="858013"/>
            <a:ext cx="198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7_AS.185_1#f149716f3?vja=1&amp;pid=84b96cf27&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指出作者坚信理解世界的关键在于书籍。空后内容则具体介绍了读者与书中角色以及文字之间的联系。设空处应承上启下，解释书籍如何帮助我们理解世界。F项（我们读的故事塑造了我们的世界观，开阔了我们的视野）符合语境，空后一句中的They指代F项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stories。故选F项。</a:t>
            </a:r>
            <a:endParaRPr lang="en-US" altLang="zh-CN" sz="2200" dirty="0"/>
          </a:p>
        </p:txBody>
      </p:sp>
      <p:sp>
        <p:nvSpPr>
          <p:cNvPr id="5" name="QB_7_BD.186_1#80ecee99d?vja=1&amp;pid=84b96cf27&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7_1#80ecee99d.blank?vja=1&amp;pid=84b96cf27&amp;color=0,0,0&amp;vpa=93&amp;vtp=1"/>
          <p:cNvSpPr/>
          <p:nvPr/>
        </p:nvSpPr>
        <p:spPr>
          <a:xfrm>
            <a:off x="1036701" y="284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7_AS.188_1#80ecee99d?vja=1&amp;pid=84b96cf27&amp;color=0,0,0&amp;vtp=1"/>
          <p:cNvSpPr/>
          <p:nvPr/>
        </p:nvSpPr>
        <p:spPr>
          <a:xfrm>
            <a:off x="722376" y="3309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作者收藏了很多不同类型的书，空后则解释每种类型的书都提供了不同的视角，发挥了不同的作用。由此可知，设空处应解释作者为何要收藏多种类型的书。B项（我相信多样性的力量）引出了下文对不同类型书籍的作用的介绍，符合语境。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f2cf0503?vja=1&amp;pid=21d3e31f2&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（object）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rules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which</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agree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accept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necessary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ordered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society.</a:t>
            </a:r>
            <a:endParaRPr lang="en-US" altLang="zh-CN" sz="2000" dirty="0"/>
          </a:p>
        </p:txBody>
      </p:sp>
      <p:sp>
        <p:nvSpPr>
          <p:cNvPr id="4" name="QB_6_AN.2_1#4f2cf0503.blank?vja=1&amp;pid=21d3e31f2&amp;color=0,0,0&amp;vpa=1&amp;vtp=1"/>
          <p:cNvSpPr/>
          <p:nvPr/>
        </p:nvSpPr>
        <p:spPr>
          <a:xfrm>
            <a:off x="1458786" y="1239012"/>
            <a:ext cx="985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objective</a:t>
            </a:r>
            <a:endParaRPr lang="en-US" altLang="zh-CN" sz="2000" dirty="0"/>
          </a:p>
        </p:txBody>
      </p:sp>
      <p:sp>
        <p:nvSpPr>
          <p:cNvPr id="5" name="QB_6_AS.3_1#aef827ecb?vja=1&amp;pid=21d3e31f2&amp;color=0,0,0&amp;vtp=1"/>
          <p:cNvSpPr/>
          <p:nvPr/>
        </p:nvSpPr>
        <p:spPr>
          <a:xfrm>
            <a:off x="722376" y="2077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句意为：我们都同意接受的一套客观规则对于任何有序的社会都是必要的。设空处修饰名词set，作定语，应用形容词，意为“客观的”。故填objective。</a:t>
            </a:r>
            <a:endParaRPr lang="en-US" altLang="zh-CN" sz="2200" dirty="0"/>
          </a:p>
        </p:txBody>
      </p:sp>
      <p:sp>
        <p:nvSpPr>
          <p:cNvPr id="6" name="QB_6_BD.4_1#101d099d4?vja=1&amp;pid=21d3e31f2&amp;color=0,0,0&amp;vtp=1"/>
          <p:cNvSpPr/>
          <p:nvPr/>
        </p:nvSpPr>
        <p:spPr>
          <a:xfrm>
            <a:off x="722376" y="2887345"/>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（enquire）.</a:t>
            </a:r>
            <a:endParaRPr lang="en-US" altLang="zh-CN" sz="2000" dirty="0"/>
          </a:p>
        </p:txBody>
      </p:sp>
      <p:sp>
        <p:nvSpPr>
          <p:cNvPr id="7" name="QB_6_AN.5_1#101d099d4.blank?vja=1&amp;pid=21d3e31f2&amp;color=0,0,0&amp;vpa=2&amp;vtp=1"/>
          <p:cNvSpPr/>
          <p:nvPr/>
        </p:nvSpPr>
        <p:spPr>
          <a:xfrm>
            <a:off x="10531539" y="2836545"/>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enquiry</a:t>
            </a:r>
            <a:endParaRPr lang="en-US" altLang="zh-CN" sz="2000" dirty="0"/>
          </a:p>
        </p:txBody>
      </p:sp>
      <p:sp>
        <p:nvSpPr>
          <p:cNvPr id="8" name="QB_6_AS.6_1#101d099d4?vja=1&amp;pid=21d3e31f2&amp;color=0,0,0&amp;vtp=1"/>
          <p:cNvSpPr/>
          <p:nvPr/>
        </p:nvSpPr>
        <p:spPr>
          <a:xfrm>
            <a:off x="722376" y="37001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句意为：我们怀疑他们在试图隐瞒什么，因此有必要进行独立调查。设空处作介词for的宾语，其前有不定冠词an及形容词independent修饰，应用名词单数形式。故填enquiry。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9_1#4f8e0094d?vja=1&amp;pid=84b96cf2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0_1#4f8e0094d.blank?vja=1&amp;pid=84b96cf27&amp;color=0,0,0&amp;vpa=94&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7_AS.191_1#4f8e0094d?vja=1&amp;pid=84b96cf27&amp;color=0,0,0&amp;vtp=1"/>
          <p:cNvSpPr/>
          <p:nvPr/>
        </p:nvSpPr>
        <p:spPr>
          <a:xfrm>
            <a:off x="722376" y="1315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上文介绍了作者最喜欢的两位作家以及作者喜欢简·奥斯汀的原因；根据“Orwell,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可知，此处在介绍作者喜欢乔治·奥威尔的原因，因此设空处应关于奥威尔的作品或个人风格等。D项（他的故事既是警告，也是行动的号召）描述了其作品的深刻寓意，符合语境，且D项中的代词His指代上文的Orwell，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91_2#4f8e0094d?vja=1&amp;pid=84b96cf27&amp;color=0,0,0&amp;mp=1&amp;vtp=1&amp;bt=1"/>
          <p:cNvSpPr/>
          <p:nvPr/>
        </p:nvSpPr>
        <p:spPr>
          <a:xfrm>
            <a:off x="722376" y="900000"/>
            <a:ext cx="10753344" cy="4161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巧用“代词指代”，精准锁定解题线索</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在解答7选5题目时，除了要梳理文章的逻辑脉络，我们还可以利用一个非常关键的语法线索——代词的指代关系，来精准定位答案。</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代词（如it、he、they、this等）在语篇中起着重要的衔接作用，它必然指代上文出现过的某个特定对象。这种语法上的强关联性为我们判断句子间的逻辑关系提供了可靠的依据。</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解题时，如果空后的句子包含代词，我们就可以通过分析该代词，反向推导出设空处提到的指代对象。例如，在第1小题中，空后的句子以They开头，它指代前文提到的一个复数名词。同时，They所在句子提到“它们向我们介绍人物”，这进一步暗示了指代对象应为“故事”“书籍”等。带着这条线索，我们去审查选项，答案便可被精准锁定。</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（2）如果是选项中包含代词，则在空前的句子中寻找对应关系，再验证答案。例如在本题中，答案选项中出现了代词His，这时可以根据指代关系来检查该选项是否符合语境。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2_1#ba33d50b4?vja=1&amp;pid=84b96cf2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3_1#ba33d50b4.blank?vja=1&amp;pid=84b96cf27&amp;color=0,0,0&amp;vpa=95&amp;vtp=1"/>
          <p:cNvSpPr/>
          <p:nvPr/>
        </p:nvSpPr>
        <p:spPr>
          <a:xfrm>
            <a:off x="1024001" y="8580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94_1#ba33d50b4?vja=1&amp;pid=84b96cf27&amp;color=0,0,0&amp;vtp=1"/>
          <p:cNvSpPr/>
          <p:nvPr/>
        </p:nvSpPr>
        <p:spPr>
          <a:xfrm>
            <a:off x="722376" y="1315847"/>
            <a:ext cx="10753344" cy="1532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首，为本段主题句。本段主要讲了传记和人生故事这类纪实作品带来的启发，这与上文讨论的奥斯汀、奥威尔等小说家形成呼应。A项（我也喜欢非小说类文学作品）符合语境，能够概括本段内容，同时选项中的also也能够与上一段进行衔接，形成段落间的过渡。故选A项。</a:t>
            </a:r>
            <a:endParaRPr lang="en-US" altLang="zh-CN" sz="2200" dirty="0"/>
          </a:p>
        </p:txBody>
      </p:sp>
      <p:sp>
        <p:nvSpPr>
          <p:cNvPr id="5" name="QB_7_BD.195_1#53f54ee04?vja=1&amp;pid=84b96cf27&amp;color=0,0,0&amp;vtp=1"/>
          <p:cNvSpPr/>
          <p:nvPr/>
        </p:nvSpPr>
        <p:spPr>
          <a:xfrm>
            <a:off x="722376" y="2885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6_1#53f54ee04.blank?vja=1&amp;pid=84b96cf27&amp;color=0,0,0&amp;vpa=96&amp;vtp=1"/>
          <p:cNvSpPr/>
          <p:nvPr/>
        </p:nvSpPr>
        <p:spPr>
          <a:xfrm>
            <a:off x="1036701" y="2846959"/>
            <a:ext cx="212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7_AS.197_1#53f54ee04?vja=1&amp;pid=84b96cf27&amp;color=0,0,0&amp;vtp=1"/>
          <p:cNvSpPr/>
          <p:nvPr/>
        </p:nvSpPr>
        <p:spPr>
          <a:xfrm>
            <a:off x="722376" y="3309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为本段的结尾，应起到总结上文的作用。上文指出这些藏书对作者的重要性，它们是作者热爱学习、渴望理解世界的象征，是探索之旅的垫脚石，是孤独时的伴侣，也是迷茫时的向导。E项（通过它们，我继续探索、成长和梦想）承接上文，是对书籍所有这些作用的高度概括和对主题的升华。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97_2#53f54ee04?vja=1&amp;pid=84b96cf27&amp;color=0,0,0&amp;mp=1&amp;vtp=1&amp;bt=1"/>
          <p:cNvSpPr/>
          <p:nvPr/>
        </p:nvSpPr>
        <p:spPr>
          <a:xfrm>
            <a:off x="722376" y="900000"/>
            <a:ext cx="10753344" cy="3014853"/>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隐喻的修辞手法</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文章原句：</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discovery.书是我探索之旅中的一块垫脚石。</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隐喻（metaphor）指的是用一种事物暗喻另一种事物的修辞手法，运用隐喻能够增强文字的画面感，引起读者的情感共鸣，使文字更加优美、生动。</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shadow</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clouds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path.怀疑的阴影笼罩着我的道路。</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panic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drowns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thoughts.恐慌如潮水般淹没了我的思绪。</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sword</a:t>
            </a:r>
            <a:r>
              <a:rPr lang="en-US" altLang="zh-CN" sz="100" b="0" i="0" u="sng"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100" b="0" i="0" u="sng"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piercing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silence.他的话语是利刃，划破了寂静。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c7e3448c.fixed?vja=1&amp;pid=b520d046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3c7e3448c.fixed?vja=1&amp;pid=b520d0460&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3c7e3448c.fixed?vja=1&amp;pid=b520d0460&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c7e3448c.fixed?vja=1&amp;pid=b520d0460&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73b3d926?vja=1&amp;pid=efc4d7b5d&amp;color=0,0,0&amp;vtp=1&amp;bt=1"/>
          <p:cNvSpPr/>
          <p:nvPr/>
        </p:nvSpPr>
        <p:spPr>
          <a:xfrm>
            <a:off x="722376" y="896112"/>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activity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designed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useful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people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every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age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every </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（occupy）.</a:t>
            </a:r>
            <a:endParaRPr lang="en-US" altLang="zh-CN" sz="2000" dirty="0"/>
          </a:p>
        </p:txBody>
      </p:sp>
      <p:sp>
        <p:nvSpPr>
          <p:cNvPr id="4" name="QB_6_AN.199_1#473b3d926.blank?vja=1&amp;pid=efc4d7b5d&amp;color=0,0,0&amp;vpa=97&amp;vtp=1"/>
          <p:cNvSpPr/>
          <p:nvPr/>
        </p:nvSpPr>
        <p:spPr>
          <a:xfrm>
            <a:off x="10226739" y="1226312"/>
            <a:ext cx="1169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occupation</a:t>
            </a:r>
            <a:endParaRPr lang="en-US" altLang="zh-CN" sz="2000" dirty="0"/>
          </a:p>
        </p:txBody>
      </p:sp>
      <p:sp>
        <p:nvSpPr>
          <p:cNvPr id="5" name="QB_6_AS.200_1#ed42b1400?vja=1&amp;pid=efc4d7b5d&amp;color=0,0,0&amp;vtp=1"/>
          <p:cNvSpPr/>
          <p:nvPr/>
        </p:nvSpPr>
        <p:spPr>
          <a:xfrm>
            <a:off x="722376" y="20872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句意为：这项活动设计得对任何年龄、任何职业的人都有用。every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____与and前的every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age并列作介词of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的宾语，且设空处前有every修饰，应用名词单数形式。故填occupation。</a:t>
            </a:r>
            <a:endParaRPr lang="en-US" altLang="zh-CN" sz="2200" dirty="0"/>
          </a:p>
        </p:txBody>
      </p:sp>
      <p:sp>
        <p:nvSpPr>
          <p:cNvPr id="6" name="QB_6_BD.201_1#52c8f719d?vja=1&amp;pid=efc4d7b5d&amp;color=0,0,0&amp;vtp=1"/>
          <p:cNvSpPr/>
          <p:nvPr/>
        </p:nvSpPr>
        <p:spPr>
          <a:xfrm>
            <a:off x="722376" y="28906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2.Shackleton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7" name="QB_6_AN.202_1#52c8f719d.blank?vja=1&amp;pid=efc4d7b5d&amp;color=0,0,0&amp;vpa=98&amp;vtp=1"/>
          <p:cNvSpPr/>
          <p:nvPr/>
        </p:nvSpPr>
        <p:spPr>
          <a:xfrm>
            <a:off x="5842064" y="2839847"/>
            <a:ext cx="957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qualified</a:t>
            </a:r>
            <a:endParaRPr lang="en-US" altLang="zh-CN" sz="2000" dirty="0"/>
          </a:p>
        </p:txBody>
      </p:sp>
      <p:sp>
        <p:nvSpPr>
          <p:cNvPr id="8" name="QB_6_AS.203_1#52c8f719d?vja=1&amp;pid=efc4d7b5d&amp;color=0,0,0&amp;vtp=1"/>
          <p:cNvSpPr/>
          <p:nvPr/>
        </p:nvSpPr>
        <p:spPr>
          <a:xfrm>
            <a:off x="722376" y="3700145"/>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句意为：沙克尔顿认为我太年轻，不能胜任这项任务，于是拒绝了我。qualified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意为“具备</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学历（或资历）的”。故填qualified。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4_1#7c20d47bc?vja=1&amp;pid=efc4d7b5d&amp;color=0,0,0&amp;mp=1&amp;vtp=1&amp;bt=1"/>
          <p:cNvSpPr/>
          <p:nvPr/>
        </p:nvSpPr>
        <p:spPr>
          <a:xfrm>
            <a:off x="722376" y="896113"/>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endParaRPr lang="en-US" altLang="zh-CN" sz="2000" dirty="0"/>
          </a:p>
        </p:txBody>
      </p:sp>
      <p:sp>
        <p:nvSpPr>
          <p:cNvPr id="3" name="QB_6_AN.205_1#7c20d47bc.blank?vja=1&amp;pid=efc4d7b5d&amp;color=0,0,0&amp;mp=1&amp;vpa=99&amp;vtp=1"/>
          <p:cNvSpPr/>
          <p:nvPr/>
        </p:nvSpPr>
        <p:spPr>
          <a:xfrm>
            <a:off x="9731439" y="858013"/>
            <a:ext cx="1676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recreation（s）</a:t>
            </a:r>
            <a:endParaRPr lang="en-US" altLang="zh-CN" sz="2000" dirty="0"/>
          </a:p>
        </p:txBody>
      </p:sp>
      <p:sp>
        <p:nvSpPr>
          <p:cNvPr id="4" name="QB_6_AS.206_1#7c20d47bc?vja=1&amp;pid=efc4d7b5d&amp;color=0,0,0&amp;vtp=1"/>
          <p:cNvSpPr/>
          <p:nvPr/>
        </p:nvSpPr>
        <p:spPr>
          <a:xfrm>
            <a:off x="722376" y="1706245"/>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许多人喜欢这部电影，因为它把教育和娱乐（活动）结合了起来。设空处作介词with的宾语，应用名词；recreation作可数名词时，意为“娱乐活动；游戏”，作不可数名词时，意为“娱乐；消遣”，此处两者都可以。故填recreation（s）。</a:t>
            </a:r>
            <a:endParaRPr lang="en-US" altLang="zh-CN" sz="2200" dirty="0"/>
          </a:p>
        </p:txBody>
      </p:sp>
      <p:sp>
        <p:nvSpPr>
          <p:cNvPr id="5" name="QB_6_BD.207_1#85a3f805e?vja=1&amp;pid=efc4d7b5d&amp;color=0,0,0&amp;vtp=1"/>
          <p:cNvSpPr/>
          <p:nvPr/>
        </p:nvSpPr>
        <p:spPr>
          <a:xfrm>
            <a:off x="722376" y="29000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p:txBody>
      </p:sp>
      <p:sp>
        <p:nvSpPr>
          <p:cNvPr id="6" name="QB_6_AN.208_1#85a3f805e.blank?vja=1&amp;pid=efc4d7b5d&amp;color=0,0,0&amp;vpa=100&amp;vtp=1"/>
          <p:cNvSpPr/>
          <p:nvPr/>
        </p:nvSpPr>
        <p:spPr>
          <a:xfrm>
            <a:off x="2242058" y="2849245"/>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prospects</a:t>
            </a:r>
            <a:endParaRPr lang="en-US" altLang="zh-CN" sz="2000" dirty="0"/>
          </a:p>
        </p:txBody>
      </p:sp>
      <p:sp>
        <p:nvSpPr>
          <p:cNvPr id="7" name="QB_6_AS.209_1#85a3f805e?vja=1&amp;pid=efc4d7b5d&amp;color=0,0,0&amp;vtp=1"/>
          <p:cNvSpPr/>
          <p:nvPr/>
        </p:nvSpPr>
        <p:spPr>
          <a:xfrm>
            <a:off x="722376" y="37034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句意为：如果职业学校毕业生的就业前景好，学生自然想接受职业教育。设空处作If引导的条件状语从句的主语，根据从句的系动词are可知，设空处应用名词复数。故填prospects。</a:t>
            </a:r>
            <a:endParaRPr lang="en-US" altLang="zh-CN" sz="2200" dirty="0"/>
          </a:p>
        </p:txBody>
      </p:sp>
      <p:sp>
        <p:nvSpPr>
          <p:cNvPr id="8" name="QB_6_BD.210_1#03e3f5af4?vja=1&amp;pid=efc4d7b5d&amp;color=0,0,0&amp;vtp=1"/>
          <p:cNvSpPr/>
          <p:nvPr/>
        </p:nvSpPr>
        <p:spPr>
          <a:xfrm>
            <a:off x="722376" y="45106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competence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p:txBody>
      </p:sp>
      <p:sp>
        <p:nvSpPr>
          <p:cNvPr id="9" name="QB_6_AN.211_1#03e3f5af4.blank?vja=1&amp;pid=efc4d7b5d&amp;color=0,0,0&amp;vpa=101&amp;vtp=1"/>
          <p:cNvSpPr/>
          <p:nvPr/>
        </p:nvSpPr>
        <p:spPr>
          <a:xfrm>
            <a:off x="6248464" y="4472559"/>
            <a:ext cx="88741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10" name="QB_6_AS.212_1#03e3f5af4?vja=1&amp;pid=efc4d7b5d&amp;color=0,0,0&amp;vtp=1"/>
          <p:cNvSpPr/>
          <p:nvPr/>
        </p:nvSpPr>
        <p:spPr>
          <a:xfrm>
            <a:off x="722376" y="49353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句意为：的确，不是每个人都有能力学好一门外语。the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competence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sth意为“做某事的能力”。故填to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3_1#029d154d1?vja=1&amp;pid=efc4d7b5d&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endParaRPr lang="en-US" altLang="zh-CN" sz="2000" dirty="0"/>
          </a:p>
        </p:txBody>
      </p:sp>
      <p:sp>
        <p:nvSpPr>
          <p:cNvPr id="3" name="QB_6_AN.214_1#029d154d1.blank?vja=1&amp;pid=efc4d7b5d&amp;color=0,0,0&amp;mp=1&amp;vpa=102&amp;vtp=1"/>
          <p:cNvSpPr/>
          <p:nvPr/>
        </p:nvSpPr>
        <p:spPr>
          <a:xfrm>
            <a:off x="5356606" y="858013"/>
            <a:ext cx="239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4" name="QB_6_AS.215_1#029d154d1?vja=1&amp;pid=efc4d7b5d&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句意为：这位魔术师从观众中随机挑选了几个人，请求他们帮助表演。at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random为固定短语，意为“任意地，随便地”。故填at。</a:t>
            </a:r>
            <a:endParaRPr lang="en-US" altLang="zh-CN" sz="2200" dirty="0"/>
          </a:p>
        </p:txBody>
      </p:sp>
      <p:sp>
        <p:nvSpPr>
          <p:cNvPr id="5" name="QB_6_BD.216_1#bd93f395b?vja=1&amp;pid=efc4d7b5d&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arrival.</a:t>
            </a:r>
            <a:endParaRPr lang="en-US" altLang="zh-CN" sz="2000" dirty="0"/>
          </a:p>
        </p:txBody>
      </p:sp>
      <p:sp>
        <p:nvSpPr>
          <p:cNvPr id="6" name="QB_6_AN.217_1#bd93f395b.blank?vja=1&amp;pid=efc4d7b5d&amp;color=0,0,0&amp;vpa=103&amp;vtp=1"/>
          <p:cNvSpPr/>
          <p:nvPr/>
        </p:nvSpPr>
        <p:spPr>
          <a:xfrm>
            <a:off x="2246376" y="2465959"/>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218_1#bd93f395b?vja=1&amp;pid=efc4d7b5d&amp;color=0,0,0&amp;vtp=1"/>
          <p:cNvSpPr/>
          <p:nvPr/>
        </p:nvSpPr>
        <p:spPr>
          <a:xfrm>
            <a:off x="722376" y="2928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句意为：事实上，他们乘飞机去了那里，这就是他们早到的原因。分析句子结构可知，设空处引导表语从句，从句不缺少任何成分且语义完整，故填that。</a:t>
            </a:r>
            <a:endParaRPr lang="en-US" altLang="zh-CN" sz="2200" dirty="0"/>
          </a:p>
        </p:txBody>
      </p:sp>
      <p:sp>
        <p:nvSpPr>
          <p:cNvPr id="8" name="QB_6_BD.219_1#eae58eb0b?vja=1&amp;pid=efc4d7b5d&amp;color=0,0,0&amp;vtp=1"/>
          <p:cNvSpPr/>
          <p:nvPr/>
        </p:nvSpPr>
        <p:spPr>
          <a:xfrm>
            <a:off x="722376" y="3738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trials.</a:t>
            </a:r>
            <a:endParaRPr lang="en-US" altLang="zh-CN" sz="2000" dirty="0"/>
          </a:p>
        </p:txBody>
      </p:sp>
      <p:sp>
        <p:nvSpPr>
          <p:cNvPr id="9" name="QB_6_AN.220_1#eae58eb0b.blank?vja=1&amp;pid=efc4d7b5d&amp;color=0,0,0&amp;vpa=104&amp;vtp=1"/>
          <p:cNvSpPr/>
          <p:nvPr/>
        </p:nvSpPr>
        <p:spPr>
          <a:xfrm>
            <a:off x="5723065" y="3700145"/>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p:txBody>
      </p:sp>
      <p:sp>
        <p:nvSpPr>
          <p:cNvPr id="10" name="QB_6_AS.221_1#eae58eb0b?vja=1&amp;pid=efc4d7b5d&amp;color=0,0,0&amp;vtp=1"/>
          <p:cNvSpPr/>
          <p:nvPr/>
        </p:nvSpPr>
        <p:spPr>
          <a:xfrm>
            <a:off x="722376" y="45416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句意为：科学家们称可能还需要五六年的时间，这种新药才有可能应用于临床试验。“it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be+一段时间+before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”为固定用法，表示“还有</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时间才</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”。故填before。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2_1#0ca682dc7?vja=1&amp;pid=efc4d7b5d&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endParaRPr lang="en-US" altLang="zh-CN" sz="2000" dirty="0"/>
          </a:p>
        </p:txBody>
      </p:sp>
      <p:sp>
        <p:nvSpPr>
          <p:cNvPr id="3" name="QB_6_AN.223_1#0ca682dc7.blank?vja=1&amp;pid=efc4d7b5d&amp;color=0,0,0&amp;mp=1&amp;vpa=105&amp;vtp=1"/>
          <p:cNvSpPr/>
          <p:nvPr/>
        </p:nvSpPr>
        <p:spPr>
          <a:xfrm>
            <a:off x="3195701" y="858013"/>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224_1#0ca682dc7?vja=1&amp;pid=efc4d7b5d&amp;color=0,0,0&amp;vtp=1"/>
          <p:cNvSpPr/>
          <p:nvPr/>
        </p:nvSpPr>
        <p:spPr>
          <a:xfrm>
            <a:off x="722376" y="1315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句意为：正是在这个你看见我父母的公园里，我找到了我丢失的书。分析句子结构可知，本句为包含定语从句的强调句，____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parents为定语从句，修饰先行词this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park，关系词在从句中作地点状语，故填where。</a:t>
            </a:r>
            <a:endParaRPr lang="en-US" altLang="zh-CN" sz="2200" dirty="0"/>
          </a:p>
        </p:txBody>
      </p:sp>
      <p:sp>
        <p:nvSpPr>
          <p:cNvPr id="5" name="QB_6_BD.225_1#7790db75a?vja=1&amp;pid=efc4d7b5d&amp;color=0,0,0&amp;vtp=1"/>
          <p:cNvSpPr/>
          <p:nvPr/>
        </p:nvSpPr>
        <p:spPr>
          <a:xfrm>
            <a:off x="722376" y="2506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6" name="QB_6_AN.226_1#7790db75a.blank?vja=1&amp;pid=efc4d7b5d&amp;color=0,0,0&amp;vpa=106&amp;vtp=1"/>
          <p:cNvSpPr/>
          <p:nvPr/>
        </p:nvSpPr>
        <p:spPr>
          <a:xfrm>
            <a:off x="5417884" y="2468245"/>
            <a:ext cx="495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2000" dirty="0"/>
          </a:p>
        </p:txBody>
      </p:sp>
      <p:sp>
        <p:nvSpPr>
          <p:cNvPr id="7" name="QB_6_AS.227_1#7790db75a?vja=1&amp;pid=efc4d7b5d&amp;color=0,0,0&amp;vtp=1"/>
          <p:cNvSpPr/>
          <p:nvPr/>
        </p:nvSpPr>
        <p:spPr>
          <a:xfrm>
            <a:off x="722376" y="33097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句意为：研究人员尚不能完全确定基因是如何影响衰老的，但是他们确信基因的确对衰老有影响。设空处引导形容词后的宾语从句，根据句意可知，引导词在从句中作方式状语，表示“如何”，故填how。</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9268de43?vja=1&amp;pid=a76ac5a64&amp;color=0,0,0&amp;vtp=1&amp;bt=1"/>
          <p:cNvSpPr/>
          <p:nvPr/>
        </p:nvSpPr>
        <p:spPr>
          <a:xfrm>
            <a:off x="722376" y="896112"/>
            <a:ext cx="10753344" cy="2633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1.照顾两个孩子使她忙得不可开交，以至于她不得不放弃工作。（occupy）</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_________ ________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two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children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quit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job.</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2.他进入大学继续深造，以获得高水平的英语能力。（competence）</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studied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further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college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gain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_____ ______ ___ ___________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English.</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3.统计资料表明，会骑自行车的人比会开汽车的人多得多。（statistic;</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宾语从句）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 ______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people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ride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bicycle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drive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a:t>
            </a:r>
            <a:endParaRPr lang="en-US" altLang="zh-CN" sz="2000" dirty="0"/>
          </a:p>
        </p:txBody>
      </p:sp>
      <p:sp>
        <p:nvSpPr>
          <p:cNvPr id="4" name="QB_6_AN.229_1#b9268de43.blank?vja=1&amp;pid=a76ac5a64&amp;color=0,0,0&amp;vpa=107&amp;vtp=1"/>
          <p:cNvSpPr/>
          <p:nvPr/>
        </p:nvSpPr>
        <p:spPr>
          <a:xfrm>
            <a:off x="1774889" y="1620012"/>
            <a:ext cx="282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endParaRPr lang="en-US" altLang="zh-CN" sz="2000" dirty="0"/>
          </a:p>
        </p:txBody>
      </p:sp>
      <p:sp>
        <p:nvSpPr>
          <p:cNvPr id="5" name="QB_6_AN.230_1#b9268de43.blank?vja=1&amp;pid=a76ac5a64&amp;color=0,0,0&amp;vpa=108&amp;vtp=1"/>
          <p:cNvSpPr/>
          <p:nvPr/>
        </p:nvSpPr>
        <p:spPr>
          <a:xfrm>
            <a:off x="2320989" y="1607312"/>
            <a:ext cx="973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occupied</a:t>
            </a:r>
            <a:endParaRPr lang="en-US" altLang="zh-CN" sz="2000" dirty="0"/>
          </a:p>
        </p:txBody>
      </p:sp>
      <p:sp>
        <p:nvSpPr>
          <p:cNvPr id="6" name="QB_6_AN.231_1#b9268de43.blank?vja=1&amp;pid=a76ac5a64&amp;color=0,0,0&amp;vpa=109&amp;vtp=1"/>
          <p:cNvSpPr/>
          <p:nvPr/>
        </p:nvSpPr>
        <p:spPr>
          <a:xfrm>
            <a:off x="3603689" y="1607312"/>
            <a:ext cx="831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looking</a:t>
            </a:r>
            <a:endParaRPr lang="en-US" altLang="zh-CN" sz="2000" dirty="0"/>
          </a:p>
        </p:txBody>
      </p:sp>
      <p:sp>
        <p:nvSpPr>
          <p:cNvPr id="7" name="QB_6_AN.232_1#b9268de43.blank?vja=1&amp;pid=a76ac5a64&amp;color=0,0,0&amp;vpa=110&amp;vtp=1"/>
          <p:cNvSpPr/>
          <p:nvPr/>
        </p:nvSpPr>
        <p:spPr>
          <a:xfrm>
            <a:off x="4708589" y="1620012"/>
            <a:ext cx="520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after</a:t>
            </a:r>
            <a:endParaRPr lang="en-US" altLang="zh-CN" sz="2000" dirty="0"/>
          </a:p>
        </p:txBody>
      </p:sp>
      <p:sp>
        <p:nvSpPr>
          <p:cNvPr id="8" name="QB_6_AN.233_1#b9268de43.blank?vja=1&amp;pid=a76ac5a64&amp;color=0,0,0&amp;vpa=111&amp;vtp=1"/>
          <p:cNvSpPr/>
          <p:nvPr/>
        </p:nvSpPr>
        <p:spPr>
          <a:xfrm>
            <a:off x="7424801" y="1620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0" name="QB_6_AN.235_1#b9268de43.blank?vja=1&amp;pid=a76ac5a64&amp;color=0,0,0&amp;vpa=112&amp;vtp=1"/>
          <p:cNvSpPr/>
          <p:nvPr/>
        </p:nvSpPr>
        <p:spPr>
          <a:xfrm>
            <a:off x="4976876" y="2382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1" name="QB_6_AN.236_1#b9268de43.blank?vja=1&amp;pid=a76ac5a64&amp;color=0,0,0&amp;vpa=113&amp;vtp=1"/>
          <p:cNvSpPr/>
          <p:nvPr/>
        </p:nvSpPr>
        <p:spPr>
          <a:xfrm>
            <a:off x="5446776" y="2369312"/>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a:t>
            </a:r>
            <a:endParaRPr lang="en-US" altLang="zh-CN" sz="2000" dirty="0"/>
          </a:p>
        </p:txBody>
      </p:sp>
      <p:sp>
        <p:nvSpPr>
          <p:cNvPr id="12" name="QB_6_AN.237_1#b9268de43.blank?vja=1&amp;pid=a76ac5a64&amp;color=0,0,0&amp;vpa=114&amp;vtp=1"/>
          <p:cNvSpPr/>
          <p:nvPr/>
        </p:nvSpPr>
        <p:spPr>
          <a:xfrm>
            <a:off x="6246876" y="2382012"/>
            <a:ext cx="549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level</a:t>
            </a:r>
            <a:endParaRPr lang="en-US" altLang="zh-CN" sz="2000" dirty="0"/>
          </a:p>
        </p:txBody>
      </p:sp>
      <p:sp>
        <p:nvSpPr>
          <p:cNvPr id="13" name="QB_6_AN.238_1#b9268de43.blank?vja=1&amp;pid=a76ac5a64&amp;color=0,0,0&amp;vpa=115&amp;vtp=1"/>
          <p:cNvSpPr/>
          <p:nvPr/>
        </p:nvSpPr>
        <p:spPr>
          <a:xfrm>
            <a:off x="7085076" y="2382012"/>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4" name="QB_6_AN.239_1#b9268de43.blank?vja=1&amp;pid=a76ac5a64&amp;color=0,0,0&amp;vpa=116&amp;vtp=1"/>
          <p:cNvSpPr/>
          <p:nvPr/>
        </p:nvSpPr>
        <p:spPr>
          <a:xfrm>
            <a:off x="7605776" y="2369312"/>
            <a:ext cx="1268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competence</a:t>
            </a:r>
            <a:endParaRPr lang="en-US" altLang="zh-CN" sz="2000" dirty="0"/>
          </a:p>
        </p:txBody>
      </p:sp>
      <p:sp>
        <p:nvSpPr>
          <p:cNvPr id="15" name="QB_6_AN.240_1#b9268de43.blank?vja=1&amp;pid=a76ac5a64&amp;color=0,0,0&amp;vpa=117&amp;vtp=1"/>
          <p:cNvSpPr/>
          <p:nvPr/>
        </p:nvSpPr>
        <p:spPr>
          <a:xfrm>
            <a:off x="9129776" y="2382012"/>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7" name="QB_6_AN.242_1#b9268de43.blank?vja=1&amp;pid=a76ac5a64&amp;color=0,0,0&amp;vpa=118&amp;vtp=1"/>
          <p:cNvSpPr/>
          <p:nvPr/>
        </p:nvSpPr>
        <p:spPr>
          <a:xfrm>
            <a:off x="782701" y="3144012"/>
            <a:ext cx="9699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Statistics</a:t>
            </a:r>
            <a:endParaRPr lang="en-US" altLang="zh-CN" sz="2000" dirty="0"/>
          </a:p>
        </p:txBody>
      </p:sp>
      <p:sp>
        <p:nvSpPr>
          <p:cNvPr id="18" name="QB_6_AN.243_1#b9268de43.blank?vja=1&amp;pid=a76ac5a64&amp;color=0,0,0&amp;vpa=119&amp;vtp=1"/>
          <p:cNvSpPr/>
          <p:nvPr/>
        </p:nvSpPr>
        <p:spPr>
          <a:xfrm>
            <a:off x="2052701" y="3144012"/>
            <a:ext cx="593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a:t>
            </a:r>
            <a:endParaRPr lang="en-US" altLang="zh-CN" sz="2000" dirty="0"/>
          </a:p>
        </p:txBody>
      </p:sp>
      <p:sp>
        <p:nvSpPr>
          <p:cNvPr id="19" name="QB_6_AN.244_1#b9268de43.blank?vja=1&amp;pid=a76ac5a64&amp;color=0,0,0&amp;vpa=120&amp;vtp=1"/>
          <p:cNvSpPr/>
          <p:nvPr/>
        </p:nvSpPr>
        <p:spPr>
          <a:xfrm>
            <a:off x="2954401" y="3144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0" name="QB_6_BD.245_1#da54cd0a9?vja=1&amp;pid=a76ac5a64&amp;color=0,0,0&amp;vtp=1"/>
          <p:cNvSpPr/>
          <p:nvPr/>
        </p:nvSpPr>
        <p:spPr>
          <a:xfrm>
            <a:off x="722376" y="3563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4.你没有必要为考试而紧张，因为你准备得很充分。（名词need;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1" name="QB_6_AN.246_1#da54cd0a9.blank?vja=1&amp;pid=a76ac5a64&amp;color=0,0,0&amp;vpa=121&amp;vtp=1"/>
          <p:cNvSpPr/>
          <p:nvPr/>
        </p:nvSpPr>
        <p:spPr>
          <a:xfrm>
            <a:off x="757301" y="3906647"/>
            <a:ext cx="649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p:txBody>
      </p:sp>
      <p:sp>
        <p:nvSpPr>
          <p:cNvPr id="22" name="QB_6_AN.247_1#da54cd0a9.blank?vja=1&amp;pid=a76ac5a64&amp;color=0,0,0&amp;vpa=122&amp;vtp=1"/>
          <p:cNvSpPr/>
          <p:nvPr/>
        </p:nvSpPr>
        <p:spPr>
          <a:xfrm>
            <a:off x="1745044" y="3906647"/>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23" name="QB_6_AN.248_1#da54cd0a9.blank?vja=1&amp;pid=a76ac5a64&amp;color=0,0,0&amp;vpa=123&amp;vtp=1"/>
          <p:cNvSpPr/>
          <p:nvPr/>
        </p:nvSpPr>
        <p:spPr>
          <a:xfrm>
            <a:off x="2339086" y="3906647"/>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endParaRPr lang="en-US" altLang="zh-CN" sz="2000" dirty="0"/>
          </a:p>
        </p:txBody>
      </p:sp>
      <p:sp>
        <p:nvSpPr>
          <p:cNvPr id="24" name="QB_6_AN.249_1#da54cd0a9.blank?vja=1&amp;pid=a76ac5a64&amp;color=0,0,0&amp;vpa=124&amp;vtp=1"/>
          <p:cNvSpPr/>
          <p:nvPr/>
        </p:nvSpPr>
        <p:spPr>
          <a:xfrm>
            <a:off x="2996629" y="3906647"/>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need</a:t>
            </a:r>
            <a:endParaRPr lang="en-US" altLang="zh-CN" sz="2000" dirty="0"/>
          </a:p>
        </p:txBody>
      </p:sp>
      <p:sp>
        <p:nvSpPr>
          <p:cNvPr id="25" name="QB_6_AN.250_1#da54cd0a9.blank?vja=1&amp;pid=a76ac5a64&amp;color=0,0,0&amp;vpa=125&amp;vtp=1"/>
          <p:cNvSpPr/>
          <p:nvPr/>
        </p:nvSpPr>
        <p:spPr>
          <a:xfrm>
            <a:off x="3870071" y="3906647"/>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26" name="QB_6_AN.251_1#da54cd0a9.blank?vja=1&amp;pid=a76ac5a64&amp;color=0,0,0&amp;vpa=126&amp;vtp=1"/>
          <p:cNvSpPr/>
          <p:nvPr/>
        </p:nvSpPr>
        <p:spPr>
          <a:xfrm>
            <a:off x="10887139" y="3906647"/>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p:txBody>
      </p:sp>
      <p:sp>
        <p:nvSpPr>
          <p:cNvPr id="27" name="QB_6_AN.252_1#da54cd0a9.blank?vja=1&amp;pid=a76ac5a64&amp;color=0,0,0&amp;vpa=127&amp;vtp=1"/>
          <p:cNvSpPr/>
          <p:nvPr/>
        </p:nvSpPr>
        <p:spPr>
          <a:xfrm>
            <a:off x="795401" y="4274947"/>
            <a:ext cx="944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prepared</a:t>
            </a:r>
            <a:endParaRPr lang="en-US" altLang="zh-CN" sz="2000" dirty="0"/>
          </a:p>
        </p:txBody>
      </p:sp>
      <p:sp>
        <p:nvSpPr>
          <p:cNvPr id="28" name="QB_6_BD.253_1#0df988ae2?vja=1&amp;pid=a76ac5a64&amp;color=0,0,0&amp;vtp=1"/>
          <p:cNvSpPr/>
          <p:nvPr/>
        </p:nvSpPr>
        <p:spPr>
          <a:xfrm>
            <a:off x="722376" y="4706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5.这项活动不仅增强了我们的体质，还丰富了我们的校园生活。（not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only位于句首）</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29" name="QB_6_AN.254_1#0df988ae2.blank?vja=1&amp;pid=a76ac5a64&amp;color=0,0,0&amp;vpa=128&amp;vtp=1"/>
          <p:cNvSpPr/>
          <p:nvPr/>
        </p:nvSpPr>
        <p:spPr>
          <a:xfrm>
            <a:off x="795401" y="5049647"/>
            <a:ext cx="438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p:txBody>
      </p:sp>
      <p:sp>
        <p:nvSpPr>
          <p:cNvPr id="30" name="QB_6_AN.255_1#0df988ae2.blank?vja=1&amp;pid=a76ac5a64&amp;color=0,0,0&amp;vpa=129&amp;vtp=1"/>
          <p:cNvSpPr/>
          <p:nvPr/>
        </p:nvSpPr>
        <p:spPr>
          <a:xfrm>
            <a:off x="1532001" y="50369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endParaRPr lang="en-US" altLang="zh-CN" sz="2000" dirty="0"/>
          </a:p>
        </p:txBody>
      </p:sp>
      <p:sp>
        <p:nvSpPr>
          <p:cNvPr id="31" name="QB_6_AN.256_1#0df988ae2.blank?vja=1&amp;pid=a76ac5a64&amp;color=0,0,0&amp;vpa=130&amp;vtp=1"/>
          <p:cNvSpPr/>
          <p:nvPr/>
        </p:nvSpPr>
        <p:spPr>
          <a:xfrm>
            <a:off x="2294001" y="50496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did</a:t>
            </a:r>
            <a:endParaRPr lang="en-US" altLang="zh-CN" sz="2000" dirty="0"/>
          </a:p>
        </p:txBody>
      </p:sp>
      <p:sp>
        <p:nvSpPr>
          <p:cNvPr id="32" name="QB_6_AN.257_1#0df988ae2.blank?vja=1&amp;pid=a76ac5a64&amp;color=0,0,0&amp;vpa=131&amp;vtp=1"/>
          <p:cNvSpPr/>
          <p:nvPr/>
        </p:nvSpPr>
        <p:spPr>
          <a:xfrm>
            <a:off x="2929001" y="5049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3" name="QB_6_AN.258_1#0df988ae2.blank?vja=1&amp;pid=a76ac5a64&amp;color=0,0,0&amp;vpa=132&amp;vtp=1"/>
          <p:cNvSpPr/>
          <p:nvPr/>
        </p:nvSpPr>
        <p:spPr>
          <a:xfrm>
            <a:off x="3589401" y="5036947"/>
            <a:ext cx="815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activity</a:t>
            </a:r>
            <a:endParaRPr lang="en-US" altLang="zh-CN" sz="2000" dirty="0"/>
          </a:p>
        </p:txBody>
      </p:sp>
      <p:sp>
        <p:nvSpPr>
          <p:cNvPr id="34" name="QB_6_AN.259_1#0df988ae2.blank?vja=1&amp;pid=a76ac5a64&amp;color=0,0,0&amp;vpa=133&amp;vtp=1"/>
          <p:cNvSpPr/>
          <p:nvPr/>
        </p:nvSpPr>
        <p:spPr>
          <a:xfrm>
            <a:off x="4732401" y="5049647"/>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build</a:t>
            </a:r>
            <a:endParaRPr lang="en-US" altLang="zh-CN" sz="2000" dirty="0"/>
          </a:p>
        </p:txBody>
      </p:sp>
      <p:sp>
        <p:nvSpPr>
          <p:cNvPr id="35" name="QB_6_AN.260_1#0df988ae2.blank?vja=1&amp;pid=a76ac5a64&amp;color=0,0,0&amp;vpa=134&amp;vtp=1"/>
          <p:cNvSpPr/>
          <p:nvPr/>
        </p:nvSpPr>
        <p:spPr>
          <a:xfrm>
            <a:off x="6392926" y="50496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36" name="QB_6_AN.261_1#0df988ae2.blank?vja=1&amp;pid=a76ac5a64&amp;color=0,0,0&amp;vpa=135&amp;vtp=1"/>
          <p:cNvSpPr/>
          <p:nvPr/>
        </p:nvSpPr>
        <p:spPr>
          <a:xfrm>
            <a:off x="7053326" y="5049647"/>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7" name="QB_6_AN.262_1#0df988ae2.blank?vja=1&amp;pid=a76ac5a64&amp;color=0,0,0&amp;vpa=136&amp;vtp=1"/>
          <p:cNvSpPr/>
          <p:nvPr/>
        </p:nvSpPr>
        <p:spPr>
          <a:xfrm>
            <a:off x="7548626" y="5049647"/>
            <a:ext cx="465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endParaRPr lang="en-US" altLang="zh-CN" sz="2000" dirty="0"/>
          </a:p>
        </p:txBody>
      </p:sp>
      <p:sp>
        <p:nvSpPr>
          <p:cNvPr id="38" name="QB_6_AN.263_1#0df988ae2.blank?vja=1&amp;pid=a76ac5a64&amp;color=0,0,0&amp;vpa=137&amp;vtp=1"/>
          <p:cNvSpPr/>
          <p:nvPr/>
        </p:nvSpPr>
        <p:spPr>
          <a:xfrm>
            <a:off x="8336026" y="5049647"/>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enriched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6">
                                            <p:bg/>
                                          </p:spTgt>
                                        </p:tgtEl>
                                        <p:attrNameLst>
                                          <p:attrName>style.visibility</p:attrName>
                                        </p:attrNameLst>
                                      </p:cBhvr>
                                      <p:to>
                                        <p:strVal val="visible"/>
                                      </p:to>
                                    </p:set>
                                    <p:animEffect transition="in" filter="fade">
                                      <p:cBhvr>
                                        <p:cTn id="231" dur="500"/>
                                        <p:tgtEl>
                                          <p:spTgt spid="36">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6">
                                            <p:txEl>
                                              <p:pRg st="0" end="0"/>
                                            </p:txEl>
                                          </p:spTgt>
                                        </p:tgtEl>
                                        <p:attrNameLst>
                                          <p:attrName>style.visibility</p:attrName>
                                        </p:attrNameLst>
                                      </p:cBhvr>
                                      <p:to>
                                        <p:strVal val="visible"/>
                                      </p:to>
                                    </p:set>
                                    <p:animEffect transition="in" filter="fade">
                                      <p:cBhvr>
                                        <p:cTn id="234" dur="500"/>
                                        <p:tgtEl>
                                          <p:spTgt spid="36">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7">
                                            <p:bg/>
                                          </p:spTgt>
                                        </p:tgtEl>
                                        <p:attrNameLst>
                                          <p:attrName>style.visibility</p:attrName>
                                        </p:attrNameLst>
                                      </p:cBhvr>
                                      <p:to>
                                        <p:strVal val="visible"/>
                                      </p:to>
                                    </p:set>
                                    <p:animEffect transition="in" filter="fade">
                                      <p:cBhvr>
                                        <p:cTn id="239" dur="500"/>
                                        <p:tgtEl>
                                          <p:spTgt spid="37">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7">
                                            <p:txEl>
                                              <p:pRg st="0" end="0"/>
                                            </p:txEl>
                                          </p:spTgt>
                                        </p:tgtEl>
                                        <p:attrNameLst>
                                          <p:attrName>style.visibility</p:attrName>
                                        </p:attrNameLst>
                                      </p:cBhvr>
                                      <p:to>
                                        <p:strVal val="visible"/>
                                      </p:to>
                                    </p:set>
                                    <p:animEffect transition="in" filter="fade">
                                      <p:cBhvr>
                                        <p:cTn id="242" dur="500"/>
                                        <p:tgtEl>
                                          <p:spTgt spid="37">
                                            <p:txEl>
                                              <p:pRg st="0" end="0"/>
                                            </p:txEl>
                                          </p:spTgt>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ntr" presetSubtype="0" fill="hold" grpId="0" nodeType="clickEffect">
                                  <p:stCondLst>
                                    <p:cond delay="0"/>
                                  </p:stCondLst>
                                  <p:childTnLst>
                                    <p:set>
                                      <p:cBhvr>
                                        <p:cTn id="246" dur="1" fill="hold">
                                          <p:stCondLst>
                                            <p:cond delay="0"/>
                                          </p:stCondLst>
                                        </p:cTn>
                                        <p:tgtEl>
                                          <p:spTgt spid="38">
                                            <p:bg/>
                                          </p:spTgt>
                                        </p:tgtEl>
                                        <p:attrNameLst>
                                          <p:attrName>style.visibility</p:attrName>
                                        </p:attrNameLst>
                                      </p:cBhvr>
                                      <p:to>
                                        <p:strVal val="visible"/>
                                      </p:to>
                                    </p:set>
                                    <p:animEffect transition="in" filter="fade">
                                      <p:cBhvr>
                                        <p:cTn id="247" dur="500"/>
                                        <p:tgtEl>
                                          <p:spTgt spid="38">
                                            <p:bg/>
                                          </p:spTgt>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38">
                                            <p:txEl>
                                              <p:pRg st="0" end="0"/>
                                            </p:txEl>
                                          </p:spTgt>
                                        </p:tgtEl>
                                        <p:attrNameLst>
                                          <p:attrName>style.visibility</p:attrName>
                                        </p:attrNameLst>
                                      </p:cBhvr>
                                      <p:to>
                                        <p:strVal val="visible"/>
                                      </p:to>
                                    </p:set>
                                    <p:animEffect transition="in" filter="fade">
                                      <p:cBhvr>
                                        <p:cTn id="250"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4" grpId="0" animBg="1" build="p"/>
      <p:bldP spid="15" grpId="0" animBg="1" build="p"/>
      <p:bldP spid="17" grpId="0" animBg="1" build="p"/>
      <p:bldP spid="18" grpId="0" animBg="1" build="p"/>
      <p:bldP spid="19" grpId="0" animBg="1" build="p"/>
      <p:bldP spid="21" grpId="0" animBg="1" build="p"/>
      <p:bldP spid="22" grpId="0" animBg="1" build="p"/>
      <p:bldP spid="23" grpId="0" animBg="1" build="p"/>
      <p:bldP spid="24" grpId="0" animBg="1" build="p"/>
      <p:bldP spid="25" grpId="0" animBg="1" build="p"/>
      <p:bldP spid="26" grpId="0" animBg="1" build="p"/>
      <p:bldP spid="27" grpId="0" animBg="1" build="p"/>
      <p:bldP spid="29" grpId="0" animBg="1" build="p"/>
      <p:bldP spid="30" grpId="0" animBg="1" build="p"/>
      <p:bldP spid="31" grpId="0" animBg="1" build="p"/>
      <p:bldP spid="32" grpId="0" animBg="1" build="p"/>
      <p:bldP spid="33" grpId="0" animBg="1" build="p"/>
      <p:bldP spid="34" grpId="0" animBg="1" build="p"/>
      <p:bldP spid="35" grpId="0" animBg="1" build="p"/>
      <p:bldP spid="36" grpId="0" animBg="1" build="p"/>
      <p:bldP spid="37" grpId="0" animBg="1" build="p"/>
      <p:bldP spid="38"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689dd9f6f?vja=1&amp;pid=21d3e31f2&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endParaRPr lang="en-US" altLang="zh-CN" sz="2000" dirty="0"/>
          </a:p>
        </p:txBody>
      </p:sp>
      <p:sp>
        <p:nvSpPr>
          <p:cNvPr id="3" name="QB_6_AN.8_1#689dd9f6f.blank?vja=1&amp;pid=21d3e31f2&amp;color=0,0,0&amp;vpa=3&amp;vtp=1"/>
          <p:cNvSpPr/>
          <p:nvPr/>
        </p:nvSpPr>
        <p:spPr>
          <a:xfrm>
            <a:off x="4898390" y="858013"/>
            <a:ext cx="9302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educator</a:t>
            </a:r>
            <a:endParaRPr lang="en-US" altLang="zh-CN" sz="2000" dirty="0"/>
          </a:p>
        </p:txBody>
      </p:sp>
      <p:sp>
        <p:nvSpPr>
          <p:cNvPr id="4" name="QB_6_AS.9_1#689dd9f6f?vja=1&amp;pid=21d3e31f2&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教育工作者的主要目标之一应该是帮助学生培养独立思考的渴望和能力。设空处在介词of后作宾语，且其前有不定冠词an，故应用名词单数形式，再根据his/her可知，此处指人，educator意为“教育工作者”。</a:t>
            </a:r>
            <a:endParaRPr lang="en-US" altLang="zh-CN" sz="2200" dirty="0"/>
          </a:p>
        </p:txBody>
      </p:sp>
      <p:sp>
        <p:nvSpPr>
          <p:cNvPr id="5" name="QB_6_BD.10_1#53ad46a8d?vja=1&amp;pid=21d3e31f2&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4.Beethoven’s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revolutionary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a:t>
            </a:r>
            <a:endParaRPr lang="en-US" altLang="zh-CN" sz="2000" dirty="0"/>
          </a:p>
        </p:txBody>
      </p:sp>
      <p:sp>
        <p:nvSpPr>
          <p:cNvPr id="6" name="QB_6_AN.11_1#53ad46a8d.blank?vja=1&amp;pid=21d3e31f2&amp;color=0,0,0&amp;vpa=4&amp;vtp=1"/>
          <p:cNvSpPr/>
          <p:nvPr/>
        </p:nvSpPr>
        <p:spPr>
          <a:xfrm>
            <a:off x="1447864" y="3217545"/>
            <a:ext cx="14081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compositions</a:t>
            </a:r>
            <a:endParaRPr lang="en-US" altLang="zh-CN" sz="2000" dirty="0"/>
          </a:p>
        </p:txBody>
      </p:sp>
      <p:sp>
        <p:nvSpPr>
          <p:cNvPr id="7" name="QB_6_AS.12_1#53ad46a8d?vja=1&amp;pid=21d3e31f2&amp;color=0,0,0&amp;vtp=1"/>
          <p:cNvSpPr/>
          <p:nvPr/>
        </p:nvSpPr>
        <p:spPr>
          <a:xfrm>
            <a:off x="722376" y="36907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贝多芬在音乐界的重要性主要体现在他许多作品的革命性。设空处作介词of的宾语，其前有形容词性物主代词his修饰，应用名词形式，composition在此意为“作品”，为可数名词，由many可知，应用复数形式。故填compositio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22e9e8375?vja=1&amp;pid=dd7d5a592&amp;color=0,0,0&amp;vtp=1&amp;bt=1"/>
          <p:cNvSpPr/>
          <p:nvPr/>
        </p:nvSpPr>
        <p:spPr>
          <a:xfrm>
            <a:off x="722376" y="896112"/>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1.Some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animals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seeds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place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another,</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plants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spread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2000" dirty="0"/>
          </a:p>
        </p:txBody>
      </p:sp>
      <p:sp>
        <p:nvSpPr>
          <p:cNvPr id="4" name="QB_6_AN.265_1#22e9e8375.blank?vja=1&amp;pid=dd7d5a592&amp;color=0,0,0&amp;vpa=138&amp;vtp=1"/>
          <p:cNvSpPr/>
          <p:nvPr/>
        </p:nvSpPr>
        <p:spPr>
          <a:xfrm>
            <a:off x="6917754" y="1239012"/>
            <a:ext cx="282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endParaRPr lang="en-US" altLang="zh-CN" sz="2000" dirty="0"/>
          </a:p>
        </p:txBody>
      </p:sp>
      <p:sp>
        <p:nvSpPr>
          <p:cNvPr id="5" name="QB_6_AS.266_1#b18b9adfc?vja=1&amp;pid=dd7d5a592&amp;color=0,0,0&amp;vtp=1"/>
          <p:cNvSpPr/>
          <p:nvPr/>
        </p:nvSpPr>
        <p:spPr>
          <a:xfrm>
            <a:off x="722376" y="1696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句意为：一些动物将种子从一处带向另一处，因此植物可以传播到新的地方（生长）。分析句子结构可知，设空处前为因，后为果，两句话之间为因果关系，故填so。</a:t>
            </a:r>
            <a:endParaRPr lang="en-US" altLang="zh-CN" sz="2200" dirty="0"/>
          </a:p>
        </p:txBody>
      </p:sp>
      <p:sp>
        <p:nvSpPr>
          <p:cNvPr id="6" name="QB_6_BD.267_1#d801b615a?vja=1&amp;pid=dd7d5a592&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endParaRPr lang="en-US" altLang="zh-CN" sz="2000" dirty="0"/>
          </a:p>
        </p:txBody>
      </p:sp>
      <p:sp>
        <p:nvSpPr>
          <p:cNvPr id="7" name="QB_6_AN.268_1#d801b615a.blank?vja=1&amp;pid=dd7d5a592&amp;color=0,0,0&amp;vpa=139&amp;vtp=1"/>
          <p:cNvSpPr/>
          <p:nvPr/>
        </p:nvSpPr>
        <p:spPr>
          <a:xfrm>
            <a:off x="4499039" y="2465959"/>
            <a:ext cx="608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8" name="QB_6_AS.269_1#d801b615a?vja=1&amp;pid=dd7d5a592&amp;color=0,0,0&amp;vtp=1"/>
          <p:cNvSpPr/>
          <p:nvPr/>
        </p:nvSpPr>
        <p:spPr>
          <a:xfrm>
            <a:off x="722376" y="2928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句意为：我正开车前往伦敦，这时突然发现我走错了路。be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意为“正在做某事，这时突然</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”，故填when。</a:t>
            </a:r>
            <a:endParaRPr lang="en-US" altLang="zh-CN" sz="2200" dirty="0"/>
          </a:p>
        </p:txBody>
      </p:sp>
      <p:sp>
        <p:nvSpPr>
          <p:cNvPr id="9" name="QB_6_BD.270_1#976259d18?vja=1&amp;pid=dd7d5a592&amp;color=0,0,0&amp;vtp=1"/>
          <p:cNvSpPr/>
          <p:nvPr/>
        </p:nvSpPr>
        <p:spPr>
          <a:xfrm>
            <a:off x="722376" y="37415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hadn’t.</a:t>
            </a:r>
            <a:endParaRPr lang="en-US" altLang="zh-CN" sz="2000" dirty="0"/>
          </a:p>
        </p:txBody>
      </p:sp>
      <p:sp>
        <p:nvSpPr>
          <p:cNvPr id="10" name="QB_6_AN.271_1#976259d18.blank?vja=1&amp;pid=dd7d5a592&amp;color=0,0,0&amp;vpa=140&amp;vtp=1"/>
          <p:cNvSpPr/>
          <p:nvPr/>
        </p:nvSpPr>
        <p:spPr>
          <a:xfrm>
            <a:off x="2763584" y="3703447"/>
            <a:ext cx="1098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whether/if</a:t>
            </a:r>
            <a:endParaRPr lang="en-US" altLang="zh-CN" sz="2000" dirty="0"/>
          </a:p>
        </p:txBody>
      </p:sp>
      <p:sp>
        <p:nvSpPr>
          <p:cNvPr id="11" name="QB_6_AS.272_1#976259d18?vja=1&amp;pid=dd7d5a592&amp;color=0,0,0&amp;vtp=1"/>
          <p:cNvSpPr/>
          <p:nvPr/>
        </p:nvSpPr>
        <p:spPr>
          <a:xfrm>
            <a:off x="722376" y="4551045"/>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句意为：她问我有没有把书还回图书馆，我承认道还没有。此句为and连接的并列句，设空处引导宾语从句，且表达“是否”的含义，故填whether/if。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3_1#c0b86479f?vja=1&amp;pid=dd7d5a592&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endParaRPr lang="en-US" altLang="zh-CN" sz="2000" dirty="0"/>
          </a:p>
        </p:txBody>
      </p:sp>
      <p:sp>
        <p:nvSpPr>
          <p:cNvPr id="3" name="QB_6_AN.274_1#c0b86479f.blank?vja=1&amp;pid=dd7d5a592&amp;color=0,0,0&amp;mp=1&amp;vpa=141&amp;vtp=1"/>
          <p:cNvSpPr/>
          <p:nvPr/>
        </p:nvSpPr>
        <p:spPr>
          <a:xfrm>
            <a:off x="5361242" y="858013"/>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unless</a:t>
            </a:r>
            <a:endParaRPr lang="en-US" altLang="zh-CN" sz="2000" dirty="0"/>
          </a:p>
        </p:txBody>
      </p:sp>
      <p:sp>
        <p:nvSpPr>
          <p:cNvPr id="4" name="QB_6_AS.275_1#c0b86479f?vja=1&amp;pid=dd7d5a592&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句意为：天气太冷了，你不能出去，除非你裹上厚厚的衣服。分析句子结构可知，so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that引导结果状语从句，设空处引导条件状语从句，表示“除非”，故填unless。</a:t>
            </a:r>
            <a:endParaRPr lang="en-US" altLang="zh-CN" sz="2200" dirty="0"/>
          </a:p>
        </p:txBody>
      </p:sp>
      <p:sp>
        <p:nvSpPr>
          <p:cNvPr id="5" name="QB_6_BD.276_1#87cc55080?vja=1&amp;pid=dd7d5a592&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endParaRPr lang="en-US" altLang="zh-CN" sz="2000" dirty="0"/>
          </a:p>
        </p:txBody>
      </p:sp>
      <p:sp>
        <p:nvSpPr>
          <p:cNvPr id="6" name="QB_6_AN.277_1#87cc55080.blank?vja=1&amp;pid=dd7d5a592&amp;color=0,0,0&amp;vpa=142&amp;vtp=1"/>
          <p:cNvSpPr/>
          <p:nvPr/>
        </p:nvSpPr>
        <p:spPr>
          <a:xfrm>
            <a:off x="5318189" y="2084959"/>
            <a:ext cx="1323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or/otherwise</a:t>
            </a:r>
            <a:endParaRPr lang="en-US" altLang="zh-CN" sz="2000" dirty="0"/>
          </a:p>
        </p:txBody>
      </p:sp>
      <p:sp>
        <p:nvSpPr>
          <p:cNvPr id="7" name="QB_6_AS.278_1#87cc55080?vja=1&amp;pid=dd7d5a592&amp;color=0,0,0&amp;vtp=1"/>
          <p:cNvSpPr/>
          <p:nvPr/>
        </p:nvSpPr>
        <p:spPr>
          <a:xfrm>
            <a:off x="722376" y="2547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句意为：出去前多穿点衣服，否则这么冷的天你会冻僵的。此处为“祈使句+or/otherwise+陈述句”结构。</a:t>
            </a:r>
            <a:endParaRPr lang="en-US" altLang="zh-CN" sz="2200" dirty="0"/>
          </a:p>
        </p:txBody>
      </p:sp>
      <p:sp>
        <p:nvSpPr>
          <p:cNvPr id="8" name="QB_6_BD.279_1#d6f1bba2d?vja=1&amp;pid=dd7d5a592&amp;color=0,0,0&amp;vtp=1"/>
          <p:cNvSpPr/>
          <p:nvPr/>
        </p:nvSpPr>
        <p:spPr>
          <a:xfrm>
            <a:off x="722376" y="33549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9" name="QB_6_AN.280_1#d6f1bba2d.blank?vja=1&amp;pid=dd7d5a592&amp;color=0,0,0&amp;vpa=143&amp;vtp=1"/>
          <p:cNvSpPr/>
          <p:nvPr/>
        </p:nvSpPr>
        <p:spPr>
          <a:xfrm>
            <a:off x="3439287" y="33168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10" name="QB_6_AS.281_1#d6f1bba2d?vja=1&amp;pid=dd7d5a592&amp;color=0,0,0&amp;vtp=1"/>
          <p:cNvSpPr/>
          <p:nvPr/>
        </p:nvSpPr>
        <p:spPr>
          <a:xfrm>
            <a:off x="722376" y="37796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句意为：今天,为了不遗漏要点,我们将从昨天结束的地方开始。分析句子成分可知，设空处引导状语从句，表示“（在）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的地方”，在句中作地点状语，应用where引导该从句。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81_2#d6f1bba2d?vja=1&amp;pid=dd7d5a592&amp;color=0,0,0&amp;mp=1&amp;vtp=1&amp;bt=1"/>
          <p:cNvSpPr/>
          <p:nvPr/>
        </p:nvSpPr>
        <p:spPr>
          <a:xfrm>
            <a:off x="722376" y="900000"/>
            <a:ext cx="10753344" cy="3399155"/>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易混辨析</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where引导地点状语从句和定语从句的区别</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（1）where引导地点状语从句，在句中作状语，表示地点、方位。如：They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happy.他们要到他们觉得快乐的地方去。</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（2）where引导定语从句时，主要用于修饰表示地点的名词，同时它在定语从句中作地点状语。如：This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born.这就是他出生的村子。</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试比较：</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from.回到你原来的地方。（where引导地点状语从句）</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from.回到你来的那个村子里去。（where引导定语从句,修饰village）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2_1#18bfdd3c7?vja=1&amp;pid=dd7d5a592&amp;color=0,0,0&amp;vtp=1&amp;bt=1"/>
          <p:cNvSpPr/>
          <p:nvPr/>
        </p:nvSpPr>
        <p:spPr>
          <a:xfrm>
            <a:off x="722376" y="722186"/>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2000" dirty="0"/>
          </a:p>
        </p:txBody>
      </p:sp>
      <p:sp>
        <p:nvSpPr>
          <p:cNvPr id="3" name="QB_6_AN.283_1#18bfdd3c7.blank?vja=1&amp;pid=dd7d5a592&amp;color=0,0,0&amp;vpa=144&amp;vtp=1"/>
          <p:cNvSpPr/>
          <p:nvPr/>
        </p:nvSpPr>
        <p:spPr>
          <a:xfrm>
            <a:off x="5229289" y="684086"/>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4" name="QB_6_AS.284_1#18bfdd3c7?vja=1&amp;pid=dd7d5a592&amp;color=0,0,0&amp;vtp=1"/>
          <p:cNvSpPr/>
          <p:nvPr/>
        </p:nvSpPr>
        <p:spPr>
          <a:xfrm>
            <a:off x="722376" y="1141920"/>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句意为：如果我们待在家里，这不仅很舒服，而且不需要花钱。it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comfortable和there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money之间为并列关系，故填and。</a:t>
            </a:r>
            <a:endParaRPr lang="en-US" altLang="zh-CN" sz="2200" dirty="0"/>
          </a:p>
        </p:txBody>
      </p:sp>
      <p:sp>
        <p:nvSpPr>
          <p:cNvPr id="5" name="QB_6_BD.285_1#bbdd109d0?vja=1&amp;pid=dd7d5a592&amp;color=0,0,0&amp;vtp=1"/>
          <p:cNvSpPr/>
          <p:nvPr/>
        </p:nvSpPr>
        <p:spPr>
          <a:xfrm>
            <a:off x="722376" y="1936432"/>
            <a:ext cx="10900156"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8.Ten-year-old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grandfather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endParaRPr lang="en-US" altLang="zh-CN" sz="2000" dirty="0"/>
          </a:p>
        </p:txBody>
      </p:sp>
      <p:sp>
        <p:nvSpPr>
          <p:cNvPr id="6" name="QB_6_AN.286_1#bbdd109d0.blank?vja=1&amp;pid=dd7d5a592&amp;color=0,0,0&amp;vpa=145&amp;vtp=1"/>
          <p:cNvSpPr/>
          <p:nvPr/>
        </p:nvSpPr>
        <p:spPr>
          <a:xfrm>
            <a:off x="6339332" y="1898332"/>
            <a:ext cx="706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7" name="QB_6_AS.287_1#bbdd109d0?vja=1&amp;pid=dd7d5a592&amp;color=0,0,0&amp;vtp=1"/>
          <p:cNvSpPr/>
          <p:nvPr/>
        </p:nvSpPr>
        <p:spPr>
          <a:xfrm>
            <a:off x="722376" y="2361120"/>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句意为：十岁的杰克喜欢去看望爷爷，爷爷的房子靠近美丽的蓝色大海。设空处引导定语从句，先行词为his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grandfather，关系词和house之间为所属关系，故填whose。</a:t>
            </a:r>
            <a:endParaRPr lang="en-US" altLang="zh-CN" sz="2200" dirty="0"/>
          </a:p>
        </p:txBody>
      </p:sp>
      <p:sp>
        <p:nvSpPr>
          <p:cNvPr id="8" name="QB_6_BD.288_1#1669c8a1a?vja=1&amp;pid=dd7d5a592&amp;color=0,0,0&amp;vtp=1"/>
          <p:cNvSpPr/>
          <p:nvPr/>
        </p:nvSpPr>
        <p:spPr>
          <a:xfrm>
            <a:off x="722376" y="3161220"/>
            <a:ext cx="10753344" cy="732155"/>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p:txBody>
      </p:sp>
      <p:sp>
        <p:nvSpPr>
          <p:cNvPr id="9" name="QB_6_AN.289_1#1669c8a1a.blank?vja=1&amp;pid=dd7d5a592&amp;color=0,0,0&amp;vpa=146&amp;vtp=1"/>
          <p:cNvSpPr/>
          <p:nvPr/>
        </p:nvSpPr>
        <p:spPr>
          <a:xfrm>
            <a:off x="1129919" y="3123120"/>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10" name="QB_6_AS.290_1#1669c8a1a?vja=1&amp;pid=dd7d5a592&amp;color=0,0,0&amp;vtp=1"/>
          <p:cNvSpPr/>
          <p:nvPr/>
        </p:nvSpPr>
        <p:spPr>
          <a:xfrm>
            <a:off x="722376" y="3970718"/>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句意为：最重要的是那里的人与自然和谐相处的工作方式。设空处引导主语从句，在从句中作主语，表示“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的东西”，故填What。</a:t>
            </a:r>
            <a:endParaRPr lang="en-US" altLang="zh-CN" sz="2200" dirty="0"/>
          </a:p>
        </p:txBody>
      </p:sp>
      <p:sp>
        <p:nvSpPr>
          <p:cNvPr id="11" name="QB_6_BD.291_1#b551517a4?vja=1&amp;pid=dd7d5a592&amp;color=0,0,0&amp;vtp=1"/>
          <p:cNvSpPr/>
          <p:nvPr/>
        </p:nvSpPr>
        <p:spPr>
          <a:xfrm>
            <a:off x="722376" y="4787769"/>
            <a:ext cx="10753344" cy="732155"/>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endParaRPr lang="en-US" altLang="zh-CN" sz="2000" dirty="0"/>
          </a:p>
        </p:txBody>
      </p:sp>
      <p:sp>
        <p:nvSpPr>
          <p:cNvPr id="12" name="QB_6_AS.293_1#b551517a4?vja=1&amp;pid=dd7d5a592&amp;color=0,0,0&amp;vtp=1"/>
          <p:cNvSpPr/>
          <p:nvPr/>
        </p:nvSpPr>
        <p:spPr>
          <a:xfrm>
            <a:off x="722376" y="5594014"/>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句意为：尽管我情不自禁地佩服起这个人的勇气，但是我并不赞同他的方法。结合逗号前后的内容可知，设空处引导让步状语从句，故填Although/Though/While。</a:t>
            </a:r>
            <a:endParaRPr lang="en-US" altLang="zh-CN" sz="2200" dirty="0"/>
          </a:p>
        </p:txBody>
      </p:sp>
      <p:sp>
        <p:nvSpPr>
          <p:cNvPr id="13" name="QB_6_AN.292_1#b551517a4.blank?vja=1&amp;pid=dd7d5a592&amp;color=0,0,0&amp;vpa=147&amp;vtp=1"/>
          <p:cNvSpPr/>
          <p:nvPr/>
        </p:nvSpPr>
        <p:spPr>
          <a:xfrm>
            <a:off x="1222185" y="4736969"/>
            <a:ext cx="2565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Although/Though/While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4_1#497983877?vja=1&amp;pid=acab79520&amp;color=0,0,0&amp;vtp=1&amp;bt=1"/>
          <p:cNvSpPr/>
          <p:nvPr/>
        </p:nvSpPr>
        <p:spPr>
          <a:xfrm>
            <a:off x="722376" y="900000"/>
            <a:ext cx="10753344" cy="33909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[江苏连云港三校2024高二月考]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（归纳推理）,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concrete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sz="2000" dirty="0"/>
          </a:p>
        </p:txBody>
      </p:sp>
      <p:sp>
        <p:nvSpPr>
          <p:cNvPr id="3" name="QM_6_AN.295_1#497983877.blank?vja=1&amp;pid=acab79520&amp;color=0,0,0&amp;vpa=148&amp;vtp=1"/>
          <p:cNvSpPr/>
          <p:nvPr/>
        </p:nvSpPr>
        <p:spPr>
          <a:xfrm>
            <a:off x="3151061" y="2004900"/>
            <a:ext cx="984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scientific</a:t>
            </a:r>
            <a:endParaRPr lang="en-US" altLang="zh-CN" sz="2000" dirty="0"/>
          </a:p>
        </p:txBody>
      </p:sp>
      <p:sp>
        <p:nvSpPr>
          <p:cNvPr id="4" name="QM_6_AN.296_1#497983877.blank?vja=1&amp;pid=acab79520&amp;color=0,0,0&amp;vpa=149&amp;vtp=1"/>
          <p:cNvSpPr/>
          <p:nvPr/>
        </p:nvSpPr>
        <p:spPr>
          <a:xfrm>
            <a:off x="4964049" y="2385900"/>
            <a:ext cx="958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followed</a:t>
            </a:r>
            <a:endParaRPr lang="en-US" altLang="zh-CN" sz="2000" dirty="0"/>
          </a:p>
        </p:txBody>
      </p:sp>
      <p:sp>
        <p:nvSpPr>
          <p:cNvPr id="5" name="QM_6_AN.297_1#497983877.blank?vja=1&amp;pid=acab79520&amp;color=0,0,0&amp;vpa=150&amp;vtp=1"/>
          <p:cNvSpPr/>
          <p:nvPr/>
        </p:nvSpPr>
        <p:spPr>
          <a:xfrm>
            <a:off x="4464431" y="3528900"/>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6" name="QM_6_AN.298_1#497983877.blank?vja=1&amp;pid=acab79520&amp;color=0,0,0&amp;vpa=151&amp;vtp=1"/>
          <p:cNvSpPr/>
          <p:nvPr/>
        </p:nvSpPr>
        <p:spPr>
          <a:xfrm>
            <a:off x="8628126" y="3897200"/>
            <a:ext cx="987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changing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9_1#497983877?vja=1&amp;pid=acab79520&amp;color=0,0,0&amp;mp=1&amp;vtp=1&amp;bt=1"/>
          <p:cNvSpPr/>
          <p:nvPr/>
        </p:nvSpPr>
        <p:spPr>
          <a:xfrm>
            <a:off x="722376" y="896112"/>
            <a:ext cx="10753344" cy="3771202"/>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swan”.Accordingly,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altLang="zh-CN" sz="2000" dirty="0"/>
          </a:p>
        </p:txBody>
      </p:sp>
      <p:sp>
        <p:nvSpPr>
          <p:cNvPr id="3" name="QM_6_AN.300_1#497983877.blank?vja=1&amp;pid=acab79520&amp;color=0,0,0&amp;mp=1&amp;vpa=152&amp;vtp=1"/>
          <p:cNvSpPr/>
          <p:nvPr/>
        </p:nvSpPr>
        <p:spPr>
          <a:xfrm>
            <a:off x="5619052" y="845312"/>
            <a:ext cx="1028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gained</a:t>
            </a:r>
            <a:endParaRPr lang="en-US" altLang="zh-CN" sz="2000" dirty="0"/>
          </a:p>
        </p:txBody>
      </p:sp>
      <p:sp>
        <p:nvSpPr>
          <p:cNvPr id="4" name="QM_6_AN.301_1#497983877.blank?vja=1&amp;pid=acab79520&amp;color=0,0,0&amp;mp=1&amp;vpa=153&amp;vtp=1"/>
          <p:cNvSpPr/>
          <p:nvPr/>
        </p:nvSpPr>
        <p:spPr>
          <a:xfrm>
            <a:off x="3184144" y="1620012"/>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5" name="QM_6_AN.302_1#497983877.blank?vja=1&amp;pid=acab79520&amp;color=0,0,0&amp;mp=1&amp;vpa=154&amp;vtp=1"/>
          <p:cNvSpPr/>
          <p:nvPr/>
        </p:nvSpPr>
        <p:spPr>
          <a:xfrm>
            <a:off x="5680456" y="2382012"/>
            <a:ext cx="1000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existence</a:t>
            </a:r>
            <a:endParaRPr lang="en-US" altLang="zh-CN" sz="2000" dirty="0"/>
          </a:p>
        </p:txBody>
      </p:sp>
      <p:sp>
        <p:nvSpPr>
          <p:cNvPr id="6" name="QM_6_AN.303_1#497983877.blank?vja=1&amp;pid=acab79520&amp;color=0,0,0&amp;mp=1&amp;vpa=155&amp;vtp=1"/>
          <p:cNvSpPr/>
          <p:nvPr/>
        </p:nvSpPr>
        <p:spPr>
          <a:xfrm>
            <a:off x="2478151" y="2763012"/>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M_6_AN.304_1#497983877.blank?vja=1&amp;pid=acab79520&amp;color=0,0,0&amp;mp=1&amp;vpa=156&amp;vtp=1"/>
          <p:cNvSpPr/>
          <p:nvPr/>
        </p:nvSpPr>
        <p:spPr>
          <a:xfrm>
            <a:off x="3529330" y="3525012"/>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M_6_AN.305_1#497983877.blank?vja=1&amp;pid=acab79520&amp;color=0,0,0&amp;mp=1&amp;vpa=157&amp;vtp=1"/>
          <p:cNvSpPr/>
          <p:nvPr/>
        </p:nvSpPr>
        <p:spPr>
          <a:xfrm>
            <a:off x="1100201" y="3893312"/>
            <a:ext cx="1606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comprehension</a:t>
            </a:r>
            <a:endParaRPr lang="en-US" altLang="zh-CN" sz="2000" dirty="0"/>
          </a:p>
        </p:txBody>
      </p:sp>
      <p:sp>
        <p:nvSpPr>
          <p:cNvPr id="9" name="QM_6_EX.306_1#497983877?vja=1&amp;pid=acab79520&amp;color=0,0,0&amp;vtp=1"/>
          <p:cNvSpPr/>
          <p:nvPr/>
        </p:nvSpPr>
        <p:spPr>
          <a:xfrm>
            <a:off x="722376" y="4712398"/>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本文是一篇议论文。文章主要讨论了在科学领域我们应该持续观察，不断探索，勇于发现新事物。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fade">
                                      <p:cBhvr>
                                        <p:cTn id="20" dur="500"/>
                                        <p:tgtEl>
                                          <p:spTgt spid="5">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fade">
                                      <p:cBhvr>
                                        <p:cTn id="28" dur="500"/>
                                        <p:tgtEl>
                                          <p:spTgt spid="6">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fade">
                                      <p:cBhvr>
                                        <p:cTn id="31" dur="500"/>
                                        <p:tgtEl>
                                          <p:spTgt spid="6">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bg/>
                                          </p:spTgt>
                                        </p:tgtEl>
                                        <p:attrNameLst>
                                          <p:attrName>style.visibility</p:attrName>
                                        </p:attrNameLst>
                                      </p:cBhvr>
                                      <p:to>
                                        <p:strVal val="visible"/>
                                      </p:to>
                                    </p:set>
                                    <p:animEffect transition="in" filter="fade">
                                      <p:cBhvr>
                                        <p:cTn id="36" dur="500"/>
                                        <p:tgtEl>
                                          <p:spTgt spid="7">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bg/>
                                          </p:spTgt>
                                        </p:tgtEl>
                                        <p:attrNameLst>
                                          <p:attrName>style.visibility</p:attrName>
                                        </p:attrNameLst>
                                      </p:cBhvr>
                                      <p:to>
                                        <p:strVal val="visible"/>
                                      </p:to>
                                    </p:set>
                                    <p:animEffect transition="in" filter="fade">
                                      <p:cBhvr>
                                        <p:cTn id="44" dur="500"/>
                                        <p:tgtEl>
                                          <p:spTgt spid="8">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bg/>
                                          </p:spTgt>
                                        </p:tgtEl>
                                        <p:attrNameLst>
                                          <p:attrName>style.visibility</p:attrName>
                                        </p:attrNameLst>
                                      </p:cBhvr>
                                      <p:to>
                                        <p:strVal val="visible"/>
                                      </p:to>
                                    </p:set>
                                    <p:animEffect transition="in" filter="fade">
                                      <p:cBhvr>
                                        <p:cTn id="52" dur="500"/>
                                        <p:tgtEl>
                                          <p:spTgt spid="9">
                                            <p:bg/>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Effect transition="in" filter="fade">
                                      <p:cBhvr>
                                        <p:cTn id="55"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7_1#e42f37a33?vja=1&amp;pid=49798387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308_1#e42f37a33.blank?vja=1&amp;pid=497983877&amp;color=0,0,0&amp;vpa=158&amp;vtp=1"/>
          <p:cNvSpPr/>
          <p:nvPr/>
        </p:nvSpPr>
        <p:spPr>
          <a:xfrm>
            <a:off x="1036701" y="858013"/>
            <a:ext cx="9842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scientific</a:t>
            </a:r>
            <a:endParaRPr lang="en-US" altLang="zh-CN" sz="2000" dirty="0"/>
          </a:p>
        </p:txBody>
      </p:sp>
      <p:sp>
        <p:nvSpPr>
          <p:cNvPr id="4" name="QB_7_AS.309_1#e42f37a33?vja=1&amp;pid=497983877&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句意为：我们对宇宙的许多观点都是基于归纳推理，归纳推理也被称为“科学模型”。设空处修饰名词model，作定语，表示“科学的”，应用形容词。故填scientific。</a:t>
            </a:r>
            <a:endParaRPr lang="en-US" altLang="zh-CN" sz="2200" dirty="0"/>
          </a:p>
        </p:txBody>
      </p:sp>
      <p:sp>
        <p:nvSpPr>
          <p:cNvPr id="5" name="QB_7_BD.310_1#c19b1350e?vja=1&amp;pid=497983877&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311_1#c19b1350e.blank?vja=1&amp;pid=497983877&amp;color=0,0,0&amp;vpa=159&amp;vtp=1"/>
          <p:cNvSpPr/>
          <p:nvPr/>
        </p:nvSpPr>
        <p:spPr>
          <a:xfrm>
            <a:off x="1049401" y="2084959"/>
            <a:ext cx="958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followed</a:t>
            </a:r>
            <a:endParaRPr lang="en-US" altLang="zh-CN" sz="2000" dirty="0"/>
          </a:p>
        </p:txBody>
      </p:sp>
      <p:sp>
        <p:nvSpPr>
          <p:cNvPr id="7" name="QB_7_AS.312_1#c19b1350e?vja=1&amp;pid=497983877&amp;color=0,0,0&amp;vtp=1"/>
          <p:cNvSpPr/>
          <p:nvPr/>
        </p:nvSpPr>
        <p:spPr>
          <a:xfrm>
            <a:off x="722376" y="25477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句意为：这种获得真理的方法需要对具体事件进行观察，然后形成一种理论来解释所观察到的东西。分析句子结构可知，主句谓语为requires，设空处作后置定语，修饰the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concrete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events，应填非谓语动词，follow与被修饰的部分之间为逻辑上的被动关系，应用过去分词。故填followed。</a:t>
            </a:r>
            <a:endParaRPr lang="en-US" altLang="zh-CN" sz="2200" dirty="0"/>
          </a:p>
        </p:txBody>
      </p:sp>
      <p:sp>
        <p:nvSpPr>
          <p:cNvPr id="8" name="QB_7_BD.313_1#b38ad97bf?vja=1&amp;pid=497983877&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7_AN.314_1#b38ad97bf.blank?vja=1&amp;pid=497983877&amp;color=0,0,0&amp;vpa=160&amp;vtp=1"/>
          <p:cNvSpPr/>
          <p:nvPr/>
        </p:nvSpPr>
        <p:spPr>
          <a:xfrm>
            <a:off x="1062101" y="4078859"/>
            <a:ext cx="423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0" name="QB_7_AS.315_1#b38ad97bf?vja=1&amp;pid=497983877&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探究每一种可能性是科学家的天性，这意味着他们经常会发现以前没有人见过或注意到的东西。分析句子结构并结合句意可知，设空处前后都是结构和语义完整的句子，且语义上为顺承关系，应用and连接。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6_1#236ba92f9?vja=1&amp;pid=49798387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317_1#236ba92f9.blank?vja=1&amp;pid=497983877&amp;color=0,0,0&amp;vpa=161&amp;vtp=1"/>
          <p:cNvSpPr/>
          <p:nvPr/>
        </p:nvSpPr>
        <p:spPr>
          <a:xfrm>
            <a:off x="1036701" y="845313"/>
            <a:ext cx="987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changing</a:t>
            </a:r>
            <a:endParaRPr lang="en-US" altLang="zh-CN" sz="2000" dirty="0"/>
          </a:p>
        </p:txBody>
      </p:sp>
      <p:sp>
        <p:nvSpPr>
          <p:cNvPr id="4" name="QB_7_AS.318_1#236ba92f9?vja=1&amp;pid=497983877&amp;color=0,0,0&amp;vtp=1"/>
          <p:cNvSpPr/>
          <p:nvPr/>
        </p:nvSpPr>
        <p:spPr>
          <a:xfrm>
            <a:off x="722376" y="1315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句意为：因此，我们普遍的理论从未停止变化。stop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sth为固定搭配，意为“停止做某事”。故填changing。</a:t>
            </a:r>
            <a:endParaRPr lang="en-US" altLang="zh-CN" sz="2200" dirty="0"/>
          </a:p>
        </p:txBody>
      </p:sp>
      <p:sp>
        <p:nvSpPr>
          <p:cNvPr id="5" name="QB_7_BD.319_1#05993abd6?vja=1&amp;pid=497983877&amp;color=0,0,0&amp;vtp=1"/>
          <p:cNvSpPr/>
          <p:nvPr/>
        </p:nvSpPr>
        <p:spPr>
          <a:xfrm>
            <a:off x="722376" y="2123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320_1#05993abd6.blank?vja=1&amp;pid=497983877&amp;color=0,0,0&amp;vpa=162&amp;vtp=1"/>
          <p:cNvSpPr/>
          <p:nvPr/>
        </p:nvSpPr>
        <p:spPr>
          <a:xfrm>
            <a:off x="1011301" y="2072259"/>
            <a:ext cx="10287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gained</a:t>
            </a:r>
            <a:endParaRPr lang="en-US" altLang="zh-CN" sz="2000" dirty="0"/>
          </a:p>
        </p:txBody>
      </p:sp>
      <p:sp>
        <p:nvSpPr>
          <p:cNvPr id="7" name="QB_7_AS.321_1#05993abd6?vja=1&amp;pid=497983877&amp;color=0,0,0&amp;vtp=1"/>
          <p:cNvSpPr/>
          <p:nvPr/>
        </p:nvSpPr>
        <p:spPr>
          <a:xfrm>
            <a:off x="722376" y="2547747"/>
            <a:ext cx="10753344" cy="1528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句意为：事实上，我们的大部分新知识都是通过观察我们以前从未见过的事物而获得的。分析句子结构可知，设空处作主句的谓语；句子描述的是客观事实，此处应用一般现在时；most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knowledge和gain之间是被动关系，结合by可知，此处用被动语态；又因knowledge不可数，所以助动词用is。故填is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gained。</a:t>
            </a:r>
            <a:endParaRPr lang="en-US" altLang="zh-CN" sz="2200" dirty="0"/>
          </a:p>
        </p:txBody>
      </p:sp>
      <p:sp>
        <p:nvSpPr>
          <p:cNvPr id="8" name="QB_7_BD.322_1#f232a21c7?vja=1&amp;pid=497983877&amp;color=0,0,0&amp;vtp=1"/>
          <p:cNvSpPr/>
          <p:nvPr/>
        </p:nvSpPr>
        <p:spPr>
          <a:xfrm>
            <a:off x="722376" y="41169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23_1#f232a21c7.blank?vja=1&amp;pid=497983877&amp;color=0,0,0&amp;vpa=163&amp;vtp=1"/>
          <p:cNvSpPr/>
          <p:nvPr/>
        </p:nvSpPr>
        <p:spPr>
          <a:xfrm>
            <a:off x="1062101" y="4078859"/>
            <a:ext cx="677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7_AS.324_1#f232a21c7?vja=1&amp;pid=497983877&amp;color=0,0,0&amp;vtp=1"/>
          <p:cNvSpPr/>
          <p:nvPr/>
        </p:nvSpPr>
        <p:spPr>
          <a:xfrm>
            <a:off x="722376" y="45416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第一只黑天鹅被发现之前，人们认为所有的天鹅都是白色的，这被称为“黑天鹅理论”。设空处引导非限制性定语从句，先行词为前面整个主句，关系词在从句中作主语，故用关系代词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5_1#09926c34a?vja=1&amp;pid=497983877&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326_1#09926c34a.blank?vja=1&amp;pid=497983877&amp;color=0,0,0&amp;vpa=164&amp;vtp=1"/>
          <p:cNvSpPr/>
          <p:nvPr/>
        </p:nvSpPr>
        <p:spPr>
          <a:xfrm>
            <a:off x="1024001" y="858013"/>
            <a:ext cx="1000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existence</a:t>
            </a:r>
            <a:endParaRPr lang="en-US" altLang="zh-CN" sz="2000" dirty="0"/>
          </a:p>
        </p:txBody>
      </p:sp>
      <p:sp>
        <p:nvSpPr>
          <p:cNvPr id="4" name="QB_7_AS.327_1#09926c34a?vja=1&amp;pid=497983877&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像黑天鹅这样“未知的未知”总是存在的，但有些人批判那些敢于提出黑天鹅的存在的人。设空处作动词suggest的宾语，其前有形容词性物主代词their修饰，应用名词，表示“存在”，故填existence，为不可数名词。</a:t>
            </a:r>
            <a:endParaRPr lang="en-US" altLang="zh-CN" sz="2200" dirty="0"/>
          </a:p>
        </p:txBody>
      </p:sp>
      <p:sp>
        <p:nvSpPr>
          <p:cNvPr id="5" name="QB_7_BD.328_1#967557ca6?vja=1&amp;pid=497983877&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329_1#967557ca6.blank?vja=1&amp;pid=497983877&amp;color=0,0,0&amp;vpa=165&amp;vtp=1"/>
          <p:cNvSpPr/>
          <p:nvPr/>
        </p:nvSpPr>
        <p:spPr>
          <a:xfrm>
            <a:off x="1062101" y="2465959"/>
            <a:ext cx="550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7_AS.330_1#967557ca6?vja=1&amp;pid=497983877&amp;color=0,0,0&amp;vtp=1"/>
          <p:cNvSpPr/>
          <p:nvPr/>
        </p:nvSpPr>
        <p:spPr>
          <a:xfrm>
            <a:off x="722376" y="29287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句意为：我们应该始终保持客观，质疑我们自认为知道的东西。空前的question为动词，意为“怀疑”，设空处引导宾语从句，从句中缺少know的宾语，表示“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的东西”，故用what引导该从句。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31_1#c1f7a36c1?vja=1&amp;pid=497983877&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332_1#c1f7a36c1.blank?vja=1&amp;pid=497983877&amp;color=0,0,0&amp;mp=1&amp;vpa=166&amp;vtp=1"/>
          <p:cNvSpPr/>
          <p:nvPr/>
        </p:nvSpPr>
        <p:spPr>
          <a:xfrm>
            <a:off x="1062101" y="858013"/>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333_1#c1f7a36c1?vja=1&amp;pid=497983877&amp;color=0,0,0&amp;vtp=1"/>
          <p:cNvSpPr/>
          <p:nvPr/>
        </p:nvSpPr>
        <p:spPr>
          <a:xfrm>
            <a:off x="722376" y="1315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句意为：无论我们了解多少，发现“黑天鹅”的可能性总是微乎其微。possibility在此处意为“可能性”，可作可数名词，结合句意可知，此处表示泛指，且remote的发音以辅音音素开头，设空处应填不定冠词a。</a:t>
            </a:r>
            <a:endParaRPr lang="en-US" altLang="zh-CN" sz="2200" dirty="0"/>
          </a:p>
        </p:txBody>
      </p:sp>
      <p:sp>
        <p:nvSpPr>
          <p:cNvPr id="5" name="QB_7_BD.334_1#94f4a9d5e?vja=1&amp;pid=497983877&amp;color=0,0,0&amp;vtp=1"/>
          <p:cNvSpPr/>
          <p:nvPr/>
        </p:nvSpPr>
        <p:spPr>
          <a:xfrm>
            <a:off x="722376" y="25040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6" name="QB_7_AN.335_1#94f4a9d5e.blank?vja=1&amp;pid=497983877&amp;color=0,0,0&amp;vpa=167&amp;vtp=1"/>
          <p:cNvSpPr/>
          <p:nvPr/>
        </p:nvSpPr>
        <p:spPr>
          <a:xfrm>
            <a:off x="1163701" y="2453259"/>
            <a:ext cx="16065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comprehension</a:t>
            </a:r>
            <a:endParaRPr lang="en-US" altLang="zh-CN" sz="2000" dirty="0"/>
          </a:p>
        </p:txBody>
      </p:sp>
      <p:sp>
        <p:nvSpPr>
          <p:cNvPr id="7" name="QB_7_AS.336_1#94f4a9d5e?vja=1&amp;pid=497983877&amp;color=0,0,0&amp;vtp=1"/>
          <p:cNvSpPr/>
          <p:nvPr/>
        </p:nvSpPr>
        <p:spPr>
          <a:xfrm>
            <a:off x="722376" y="2928747"/>
            <a:ext cx="10753344" cy="1151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句意为：因此，我们对世界的理解将会改变。设空处在句中作主语，空前有形容词性物主代词our修饰，空后有of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world限定，故设空处应填名词comprehension，表示“理解（力）”，为不可数名词。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d1db13fbf?vja=1&amp;pid=21d3e31f2&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p:txBody>
      </p:sp>
      <p:sp>
        <p:nvSpPr>
          <p:cNvPr id="3" name="QB_6_AN.14_1#d1db13fbf.blank?vja=1&amp;pid=21d3e31f2&amp;color=0,0,0&amp;vpa=5&amp;vtp=1"/>
          <p:cNvSpPr/>
          <p:nvPr/>
        </p:nvSpPr>
        <p:spPr>
          <a:xfrm>
            <a:off x="6492875" y="858013"/>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4" name="QB_6_AS.15_1#d1db13fbf?vja=1&amp;pid=21d3e31f2&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句意为：这家公司迫切希望跟上世界高科技发展的步伐。keep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步调一致”。故填with。</a:t>
            </a:r>
            <a:endParaRPr lang="en-US" altLang="zh-CN" sz="2200" dirty="0"/>
          </a:p>
        </p:txBody>
      </p:sp>
      <p:sp>
        <p:nvSpPr>
          <p:cNvPr id="5" name="QB_6_BD.16_1#5188d2750?vja=1&amp;pid=21d3e31f2&amp;color=0,0,0&amp;vtp=1"/>
          <p:cNvSpPr/>
          <p:nvPr/>
        </p:nvSpPr>
        <p:spPr>
          <a:xfrm>
            <a:off x="722376" y="24969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horizons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p:txBody>
      </p:sp>
      <p:sp>
        <p:nvSpPr>
          <p:cNvPr id="6" name="QB_6_AN.17_1#5188d2750.blank?vja=1&amp;pid=21d3e31f2&amp;color=0,0,0&amp;vpa=6&amp;vtp=1"/>
          <p:cNvSpPr/>
          <p:nvPr/>
        </p:nvSpPr>
        <p:spPr>
          <a:xfrm>
            <a:off x="2722372" y="24588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S.18_1#5188d2750?vja=1&amp;pid=21d3e31f2&amp;color=0,0,0&amp;vtp=1"/>
          <p:cNvSpPr/>
          <p:nvPr/>
        </p:nvSpPr>
        <p:spPr>
          <a:xfrm>
            <a:off x="722376" y="32970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句意为：接触不同的文化有助于孩子们开阔眼界，并为他们提供提高外语水平的机会。expose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sth为固定搭配，意为“使某人接触/体验某事物”，此处为其被动语态，故填to。</a:t>
            </a:r>
            <a:endParaRPr lang="en-US" altLang="zh-CN" sz="2200" dirty="0"/>
          </a:p>
        </p:txBody>
      </p:sp>
      <p:sp>
        <p:nvSpPr>
          <p:cNvPr id="8" name="QB_6_BD.19_1#32c40ed47?vja=1&amp;pid=21d3e31f2&amp;color=0,0,0&amp;vtp=1"/>
          <p:cNvSpPr/>
          <p:nvPr/>
        </p:nvSpPr>
        <p:spPr>
          <a:xfrm>
            <a:off x="722376" y="40915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resolve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p:txBody>
      </p:sp>
      <p:sp>
        <p:nvSpPr>
          <p:cNvPr id="9" name="QB_6_AN.20_1#32c40ed47.blank?vja=1&amp;pid=21d3e31f2&amp;color=0,0,0&amp;vpa=7&amp;vtp=1"/>
          <p:cNvSpPr/>
          <p:nvPr/>
        </p:nvSpPr>
        <p:spPr>
          <a:xfrm>
            <a:off x="2563876" y="4040759"/>
            <a:ext cx="1168400"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practise</a:t>
            </a:r>
            <a:endParaRPr lang="en-US" altLang="zh-CN" sz="2000" dirty="0"/>
          </a:p>
        </p:txBody>
      </p:sp>
      <p:sp>
        <p:nvSpPr>
          <p:cNvPr id="10" name="QB_6_AS.21_1#32c40ed47?vja=1&amp;pid=21d3e31f2&amp;color=0,0,0&amp;vtp=1"/>
          <p:cNvSpPr/>
          <p:nvPr/>
        </p:nvSpPr>
        <p:spPr>
          <a:xfrm>
            <a:off x="722376" y="45162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句意为：汤姆练习长跑的决心只持续了两天。the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resolve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sth意为“做某事的决心”。故填to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practise。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d93fda05d.fixed?vja=1&amp;pid=b520d046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d93fda05d.fixed?vja=1&amp;pid=b520d0460&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Integrated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skills</a:t>
            </a:r>
            <a:endParaRPr lang="en-US" altLang="zh-CN" sz="4400" dirty="0"/>
          </a:p>
        </p:txBody>
      </p:sp>
      <p:pic>
        <p:nvPicPr>
          <p:cNvPr id="4" name="C_4#d93fda05d.fixed?vja=1&amp;pid=b520d0460&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d93fda05d.fixed?vja=1&amp;pid=b520d0460&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7_1#fd0620f22?vja=1&amp;pid=6527a9ca7&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frustrating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tip-of-the-tongue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guarantee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syllables,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7_1#fd0620f22?vja=1&amp;pid=6527a9ca7&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inaccurate.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syllables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slightly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states）.Surprisingly,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trigger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（触发）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memory-searching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7_1#fd0620f22?vja=1&amp;pid=6527a9ca7&amp;color=0,0,0&amp;vtp=1&amp;bt=1"/>
          <p:cNvSpPr/>
          <p:nvPr/>
        </p:nvSpPr>
        <p:spPr>
          <a:xfrm>
            <a:off x="722376" y="900000"/>
            <a:ext cx="10753344" cy="1485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implications.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re-evaluation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reshaping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000" dirty="0"/>
          </a:p>
        </p:txBody>
      </p:sp>
      <p:sp>
        <p:nvSpPr>
          <p:cNvPr id="3" name="QM_6_EX.338_1#fd0620f22?vja=1&amp;pid=6527a9ca7&amp;color=0,0,0&amp;vtp=1"/>
          <p:cNvSpPr/>
          <p:nvPr/>
        </p:nvSpPr>
        <p:spPr>
          <a:xfrm>
            <a:off x="722376" y="2426398"/>
            <a:ext cx="10753344" cy="1113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一项关于“舌尖现象”（TOT）的最新研究。该研究通过实验表明，“舌尖现象”可能更多是一种由问题熟悉度触发的、会带来自信假象的心理状态，这一发现对记忆模型和相关评估方法都具有深远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9_1#f2fd8ac2e?vja=1&amp;pid=fd0620f2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0_1#f2fd8ac2e.bracket?vja=1&amp;pid=fd0620f22&amp;color=0,0,0&amp;vpa=168&amp;vtp=1"/>
          <p:cNvSpPr/>
          <p:nvPr/>
        </p:nvSpPr>
        <p:spPr>
          <a:xfrm>
            <a:off x="7358317"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39_2#f2fd8ac2e.choices?vja=1&amp;pid=fd0620f22&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guarantees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sz="2000" dirty="0"/>
          </a:p>
        </p:txBody>
      </p:sp>
      <p:sp>
        <p:nvSpPr>
          <p:cNvPr id="5" name="QC_7_AS.341_1#f2fd8ac2e?vja=1&amp;pid=fd0620f22&amp;color=0,0,0&amp;vtp=1"/>
          <p:cNvSpPr/>
          <p:nvPr/>
        </p:nvSpPr>
        <p:spPr>
          <a:xfrm>
            <a:off x="722376" y="2077847"/>
            <a:ext cx="10753344" cy="1532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recall.”可知，新的研究提出，“舌尖现象”可能并非真正的记忆回忆，而更有可能是一种错误的心理印象。故选C项。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2_1#40312277e?vja=1&amp;pid=fd0620f22&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3_1#40312277e.bracket?vja=1&amp;pid=fd0620f22&amp;color=0,0,0&amp;mp=1&amp;vpa=169&amp;vtp=1"/>
          <p:cNvSpPr/>
          <p:nvPr/>
        </p:nvSpPr>
        <p:spPr>
          <a:xfrm>
            <a:off x="57531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2_2#40312277e.choices?vja=1&amp;pid=fd0620f22&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A.Guess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syllables.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endParaRPr lang="en-US" altLang="zh-CN" sz="2000" dirty="0"/>
          </a:p>
        </p:txBody>
      </p:sp>
      <p:sp>
        <p:nvSpPr>
          <p:cNvPr id="5" name="QC_7_AS.344_1#40312277e?vja=1&amp;pid=fd0620f22&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requiring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single-word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response.”可知，在实验中，研究人员要求学生回答80个常识问题，并且每个问题都只需要用一个单词来作答，即学生们在实验中要为问题提供单个单词的答案。故选D项。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5_1#10e425453?vja=1&amp;pid=fd0620f2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6_1#10e425453.bracket?vja=1&amp;pid=fd0620f22&amp;color=0,0,0&amp;vpa=170&amp;vtp=1"/>
          <p:cNvSpPr/>
          <p:nvPr/>
        </p:nvSpPr>
        <p:spPr>
          <a:xfrm>
            <a:off x="6146864"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45_2#10e425453.choices?vja=1&amp;pid=fd0620f22&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triggers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frustration.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C.Familiarity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triggers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D.Partial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familiarity.</a:t>
            </a:r>
            <a:endParaRPr lang="en-US" altLang="zh-CN" sz="2000" dirty="0"/>
          </a:p>
        </p:txBody>
      </p:sp>
      <p:sp>
        <p:nvSpPr>
          <p:cNvPr id="5" name="QC_7_AS.347_1#10e425453?vja=1&amp;pid=fd0620f22&amp;color=0,0,0&amp;vtp=1"/>
          <p:cNvSpPr/>
          <p:nvPr/>
        </p:nvSpPr>
        <p:spPr>
          <a:xfrm>
            <a:off x="722376" y="2839847"/>
            <a:ext cx="10753344" cy="2294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mechanism: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trigger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memory-searching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efforts.”和“People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familiarity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itself.This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knowledge.”可知，新研究表明“舌尖现象”的产生机制：首先，人们对问题本身感到熟悉，这种熟悉感作为信号触发了大脑的记忆搜索，进而产生了TOT状态。故选C项。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8_1#d9333a518?vja=1&amp;pid=fd0620f22&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9_1#d9333a518.bracket?vja=1&amp;pid=fd0620f22&amp;color=0,0,0&amp;vpa=171&amp;vtp=1"/>
          <p:cNvSpPr/>
          <p:nvPr/>
        </p:nvSpPr>
        <p:spPr>
          <a:xfrm>
            <a:off x="899325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48_2#d9333a518.choices?vja=1&amp;pid=fd0620f22&amp;color=0,0,0&amp;vtp=1"/>
          <p:cNvSpPr/>
          <p:nvPr/>
        </p:nvSpPr>
        <p:spPr>
          <a:xfrm>
            <a:off x="722376" y="1272159"/>
            <a:ext cx="10753344" cy="347853"/>
          </a:xfrm>
          <a:prstGeom prst="rect">
            <a:avLst/>
          </a:prstGeom>
          <a:noFill/>
        </p:spPr>
        <p:txBody>
          <a:bodyPr wrap="square" lIns="0" tIns="0" rIns="0" bIns="0" rtlCol="0" anchor="t"/>
          <a:lstStyle/>
          <a:p>
            <a:pPr>
              <a:lnSpc>
                <a:spcPct val="125000"/>
              </a:lnSpc>
              <a:tabLst>
                <a:tab pos="2884805" algn="l"/>
                <a:tab pos="5591810" algn="l"/>
                <a:tab pos="7917815"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Far-reaching.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.Unidentifiable.</a:t>
            </a:r>
            <a:endParaRPr lang="en-US" altLang="zh-CN" sz="2000" dirty="0"/>
          </a:p>
        </p:txBody>
      </p:sp>
      <p:sp>
        <p:nvSpPr>
          <p:cNvPr id="5" name="QC_7_AS.350_1#d9333a518?vja=1&amp;pid=fd0620f22&amp;color=0,0,0&amp;vtp=1"/>
          <p:cNvSpPr/>
          <p:nvPr/>
        </p:nvSpPr>
        <p:spPr>
          <a:xfrm>
            <a:off x="722376" y="1696847"/>
            <a:ext cx="10753344" cy="770509"/>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推理判断题。根据最后一段内容可知，新发现挑战了现有的记忆模型，并促使重新评估教育和临床环境中的评估方法，有可能重塑未来的研究方向，所以新发现具有深远影响。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50_2#d9333a518?vja=1&amp;pid=fd0620f22&amp;color=0,0,0&amp;mp=1&amp;vtp=1&amp;bt=1"/>
          <p:cNvSpPr/>
          <p:nvPr/>
        </p:nvSpPr>
        <p:spPr>
          <a:xfrm>
            <a:off x="722376" y="900000"/>
            <a:ext cx="10753344" cy="351409"/>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000" dirty="0"/>
          </a:p>
        </p:txBody>
      </p:sp>
      <p:pic>
        <p:nvPicPr>
          <p:cNvPr id="3" name="QC_7_AS.350_3#d9333a518?vja=1&amp;pid=fd0620f22&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27248" y="1384124"/>
            <a:ext cx="5943600" cy="31181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1_1#5ea9bc5a3?vja=1&amp;pid=9cd5f5ad0&amp;color=0,0,0&amp;vtp=1&amp;bt=1"/>
          <p:cNvSpPr/>
          <p:nvPr/>
        </p:nvSpPr>
        <p:spPr>
          <a:xfrm>
            <a:off x="722376" y="896112"/>
            <a:ext cx="10753344" cy="5300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Nigeria.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blue-eyed.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Achebe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chocolate,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13e83a6cc?vja=1&amp;pid=21d3e31f2&amp;color=0,0,0&amp;vtp=1&amp;bt=1"/>
          <p:cNvSpPr/>
          <p:nvPr>
            <p:custDataLst>
              <p:tags r:id="rId1"/>
            </p:custDataLst>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endParaRPr lang="en-US" altLang="zh-CN" sz="2000" dirty="0"/>
          </a:p>
        </p:txBody>
      </p:sp>
      <p:sp>
        <p:nvSpPr>
          <p:cNvPr id="3" name="QB_6_AN.23_1#13e83a6cc.blank?vja=1&amp;pid=21d3e31f2&amp;color=0,0,0&amp;vpa=8&amp;vtp=1"/>
          <p:cNvSpPr/>
          <p:nvPr>
            <p:custDataLst>
              <p:tags r:id="rId2"/>
            </p:custDataLst>
          </p:nvPr>
        </p:nvSpPr>
        <p:spPr>
          <a:xfrm>
            <a:off x="4770819" y="845313"/>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4" name="QB_6_AS.24_1#13e83a6cc?vja=1&amp;pid=21d3e31f2&amp;color=0,0,0&amp;vtp=1"/>
          <p:cNvSpPr/>
          <p:nvPr>
            <p:custDataLst>
              <p:tags r:id="rId3"/>
            </p:custDataLst>
          </p:nvPr>
        </p:nvSpPr>
        <p:spPr>
          <a:xfrm>
            <a:off x="722376" y="1315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此处是“介词+which”引导的定语从句，修饰先行词means</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which指代means，结合句意可知，此处表示“通过某种方式”，应用by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a:t>
            </a:r>
            <a:endParaRPr lang="en-US" altLang="zh-CN" sz="2200" dirty="0"/>
          </a:p>
        </p:txBody>
      </p:sp>
      <p:sp>
        <p:nvSpPr>
          <p:cNvPr id="5" name="QB_6_BD.25_1#fafd91e91?vja=1&amp;pid=21d3e31f2&amp;color=0,0,0&amp;vtp=1"/>
          <p:cNvSpPr/>
          <p:nvPr>
            <p:custDataLst>
              <p:tags r:id="rId4"/>
            </p:custDataLst>
          </p:nvPr>
        </p:nvSpPr>
        <p:spPr>
          <a:xfrm>
            <a:off x="722376" y="2110359"/>
            <a:ext cx="10753344" cy="347853"/>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endParaRPr lang="en-US" altLang="zh-CN" sz="2000" dirty="0"/>
          </a:p>
        </p:txBody>
      </p:sp>
      <p:sp>
        <p:nvSpPr>
          <p:cNvPr id="6" name="QB_6_AN.26_1#fafd91e91.blank?vja=1&amp;pid=21d3e31f2&amp;color=0,0,0&amp;vpa=9&amp;vtp=1"/>
          <p:cNvSpPr/>
          <p:nvPr>
            <p:custDataLst>
              <p:tags r:id="rId5"/>
            </p:custDataLst>
          </p:nvPr>
        </p:nvSpPr>
        <p:spPr>
          <a:xfrm>
            <a:off x="1036701" y="2072259"/>
            <a:ext cx="339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7" name="QB_6_AS.27_1#fafd91e91?vja=1&amp;pid=21d3e31f2&amp;color=0,0,0&amp;vtp=1"/>
          <p:cNvSpPr/>
          <p:nvPr>
            <p:custDataLst>
              <p:tags r:id="rId6"/>
            </p:custDataLst>
          </p:nvPr>
        </p:nvSpPr>
        <p:spPr>
          <a:xfrm>
            <a:off x="722376" y="25350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句意为：正如医生所说，如果你的皮肤被烧伤，情况可能很严重。____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 </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非限制性定语从句,关系词在从句中作宾语，意为“正如”，且从句位于句首，所以应用As。</a:t>
            </a:r>
            <a:endParaRPr lang="en-US" altLang="zh-CN" sz="2200" dirty="0"/>
          </a:p>
        </p:txBody>
      </p:sp>
      <p:sp>
        <p:nvSpPr>
          <p:cNvPr id="8" name="QB_6_BD.28_1#5154a728a?vja=1&amp;pid=21d3e31f2&amp;color=0,0,0&amp;vtp=1"/>
          <p:cNvSpPr/>
          <p:nvPr>
            <p:custDataLst>
              <p:tags r:id="rId7"/>
            </p:custDataLst>
          </p:nvPr>
        </p:nvSpPr>
        <p:spPr>
          <a:xfrm>
            <a:off x="722376" y="33422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endParaRPr lang="en-US" altLang="zh-CN" sz="2000" dirty="0"/>
          </a:p>
        </p:txBody>
      </p:sp>
      <p:sp>
        <p:nvSpPr>
          <p:cNvPr id="9" name="QB_6_AN.29_1#5154a728a.blank?vja=1&amp;pid=21d3e31f2&amp;color=0,0,0&amp;vpa=10&amp;vtp=1"/>
          <p:cNvSpPr/>
          <p:nvPr>
            <p:custDataLst>
              <p:tags r:id="rId8"/>
            </p:custDataLst>
          </p:nvPr>
        </p:nvSpPr>
        <p:spPr>
          <a:xfrm>
            <a:off x="3719576" y="3304159"/>
            <a:ext cx="196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0" name="QB_6_AS.30_1#5154a728a?vja=1&amp;pid=21d3e31f2&amp;color=0,0,0&amp;vtp=1"/>
          <p:cNvSpPr/>
          <p:nvPr>
            <p:custDataLst>
              <p:tags r:id="rId9"/>
            </p:custDataLst>
          </p:nvPr>
        </p:nvSpPr>
        <p:spPr>
          <a:xfrm>
            <a:off x="722376" y="3766947"/>
            <a:ext cx="10753344" cy="1151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句意为：毫无疑问，正确处理电子垃圾对我们极为重要。it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sth意为“对某人来说做某事很重要”。that引导同位语从句，it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作同位语从句的形式主语，真正的主语是不定式短语。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52_1#5ea9bc5a3?vja=1&amp;pid=9cd5f5ad0&amp;color=0,0,0&amp;vtp=1"/>
          <p:cNvSpPr/>
          <p:nvPr/>
        </p:nvSpPr>
        <p:spPr>
          <a:xfrm>
            <a:off x="722376" y="900000"/>
            <a:ext cx="10753344" cy="732409"/>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本文是一篇记叙文，讲述了阅读对作者写作产生的影响，从英美文学到非洲文学，作者对故事角色的想法发生了变化。</a:t>
            </a:r>
            <a:endParaRPr lang="en-US" altLang="zh-CN" sz="2000" dirty="0"/>
          </a:p>
        </p:txBody>
      </p:sp>
      <p:sp>
        <p:nvSpPr>
          <p:cNvPr id="3" name="QC_7_BD.353_1#eb0fc5911.choices?vja=1&amp;pid=5ea9bc5a3&amp;color=0,0,0&amp;vtp=1&amp;bt=1"/>
          <p:cNvSpPr/>
          <p:nvPr/>
        </p:nvSpPr>
        <p:spPr>
          <a:xfrm>
            <a:off x="722376" y="164049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B.aimless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C.careful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endParaRPr lang="en-US" altLang="zh-CN" sz="2000" dirty="0"/>
          </a:p>
        </p:txBody>
      </p:sp>
      <p:sp>
        <p:nvSpPr>
          <p:cNvPr id="4" name="QC_7_AN.354_1#eb0fc5911.bracket?vja=1&amp;pid=5ea9bc5a3&amp;color=0,0,0&amp;vpa=172&amp;vtp=1"/>
          <p:cNvSpPr/>
          <p:nvPr/>
        </p:nvSpPr>
        <p:spPr>
          <a:xfrm>
            <a:off x="1176401" y="164049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C_7_AS.355_1#eb0fc5911?vja=1&amp;pid=5ea9bc5a3&amp;color=0,0,0&amp;vtp=1"/>
          <p:cNvSpPr/>
          <p:nvPr/>
        </p:nvSpPr>
        <p:spPr>
          <a:xfrm>
            <a:off x="722376" y="2060233"/>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books和“I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seven.”可知，作者读的是英美儿童书籍，而且七岁时便开始写作，从而可知作者很早就开始阅读书籍了。故选A项。</a:t>
            </a:r>
            <a:endParaRPr lang="en-US" altLang="zh-CN" sz="2200" dirty="0"/>
          </a:p>
        </p:txBody>
      </p:sp>
      <p:sp>
        <p:nvSpPr>
          <p:cNvPr id="6" name="QC_7_BD.356_1#cbd755770.choices?vja=1&amp;pid=5ea9bc5a3&amp;color=0,0,0&amp;vtp=1"/>
          <p:cNvSpPr/>
          <p:nvPr/>
        </p:nvSpPr>
        <p:spPr>
          <a:xfrm>
            <a:off x="722376" y="3248445"/>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.instructors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B.neighbours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C.friends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2000" dirty="0"/>
          </a:p>
        </p:txBody>
      </p:sp>
      <p:sp>
        <p:nvSpPr>
          <p:cNvPr id="7" name="QC_7_AN.357_1#cbd755770.bracket?vja=1&amp;pid=5ea9bc5a3&amp;color=0,0,0&amp;vpa=173&amp;vtp=1"/>
          <p:cNvSpPr/>
          <p:nvPr/>
        </p:nvSpPr>
        <p:spPr>
          <a:xfrm>
            <a:off x="1176401" y="3248445"/>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8" name="QC_7_AS.358_1#cbd755770?vja=1&amp;pid=5ea9bc5a3&amp;color=0,0,0&amp;vtp=1"/>
          <p:cNvSpPr/>
          <p:nvPr/>
        </p:nvSpPr>
        <p:spPr>
          <a:xfrm>
            <a:off x="722376" y="3673133"/>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reading和下文的white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blue-eyed可知，此处指作者所写故事中的角色都有着白皮肤和蓝眼睛。instructor意为“教练；导师”；neighbour意为“邻居”；friend意为“朋友”；character意为“角色”。故选D项。</a:t>
            </a:r>
            <a:endParaRPr lang="en-US" altLang="zh-CN" sz="2200" dirty="0"/>
          </a:p>
        </p:txBody>
      </p:sp>
      <p:sp>
        <p:nvSpPr>
          <p:cNvPr id="9" name="QC_7_BD.359_1#bfa04ed25.choices?vja=1&amp;pid=5ea9bc5a3&amp;color=0,0,0&amp;vtp=1"/>
          <p:cNvSpPr/>
          <p:nvPr/>
        </p:nvSpPr>
        <p:spPr>
          <a:xfrm>
            <a:off x="722376" y="4861345"/>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B.fruit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C.cuisine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endParaRPr lang="en-US" altLang="zh-CN" sz="2000" dirty="0"/>
          </a:p>
        </p:txBody>
      </p:sp>
      <p:sp>
        <p:nvSpPr>
          <p:cNvPr id="10" name="QC_7_AN.360_1#bfa04ed25.bracket?vja=1&amp;pid=5ea9bc5a3&amp;color=0,0,0&amp;vpa=174&amp;vtp=1"/>
          <p:cNvSpPr/>
          <p:nvPr/>
        </p:nvSpPr>
        <p:spPr>
          <a:xfrm>
            <a:off x="1176401" y="4861345"/>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1" name="QC_7_AS.361_1#bfa04ed25?vja=1&amp;pid=5ea9bc5a3&amp;color=0,0,0&amp;vtp=1"/>
          <p:cNvSpPr/>
          <p:nvPr/>
        </p:nvSpPr>
        <p:spPr>
          <a:xfrm>
            <a:off x="722376" y="5286033"/>
            <a:ext cx="10753344" cy="770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____.”可知，他们谈论的是天气。故选D项。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uiExpand="1" build="p"/>
      <p:bldP spid="4" grpId="0" animBg="1" build="p"/>
      <p:bldP spid="5" grpId="0" animBg="1" build="p"/>
      <p:bldP spid="7" grpId="0" animBg="1" build="p"/>
      <p:bldP spid="8" grpId="0" animBg="1" build="p"/>
      <p:bldP spid="10" grpId="0" animBg="1" build="p"/>
      <p:bldP spid="11"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2_1#59ba7d411.choices?vja=1&amp;pid=5ea9bc5a3&amp;color=0,0,0&amp;vtp=1"/>
          <p:cNvSpPr/>
          <p:nvPr/>
        </p:nvSpPr>
        <p:spPr>
          <a:xfrm>
            <a:off x="722376" y="900000"/>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3" name="QC_7_AS.364_1#59ba7d411?vja=1&amp;pid=5ea9bc5a3&amp;color=0,0,0&amp;vtp=1"/>
          <p:cNvSpPr/>
          <p:nvPr/>
        </p:nvSpPr>
        <p:spPr>
          <a:xfrm>
            <a:off x="722376" y="13285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根据本句中的How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was和the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sun可知，太阳出来了，天气很好。come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out意为“（太阳、月亮或星星）出现”。故选C项。</a:t>
            </a:r>
            <a:endParaRPr lang="en-US" altLang="zh-CN" sz="2200" dirty="0"/>
          </a:p>
        </p:txBody>
      </p:sp>
      <p:sp>
        <p:nvSpPr>
          <p:cNvPr id="4" name="QC_7_AN.363_1#59ba7d411.bracket?vja=1&amp;pid=5ea9bc5a3&amp;color=0,0,0&amp;vpa=175&amp;vtp=1"/>
          <p:cNvSpPr/>
          <p:nvPr/>
        </p:nvSpPr>
        <p:spPr>
          <a:xfrm>
            <a:off x="1176401" y="900000"/>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C_7_BD.365_1#570c4558d.choices?vja=1&amp;pid=5ea9bc5a3&amp;color=0,0,0&amp;vtp=1&amp;bt=1"/>
          <p:cNvSpPr/>
          <p:nvPr/>
        </p:nvSpPr>
        <p:spPr>
          <a:xfrm>
            <a:off x="719328" y="2263274"/>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B.regularly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C.scarcely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endParaRPr lang="en-US" altLang="zh-CN" sz="2000" dirty="0"/>
          </a:p>
        </p:txBody>
      </p:sp>
      <p:sp>
        <p:nvSpPr>
          <p:cNvPr id="6" name="QC_7_AN.366_1#570c4558d.bracket?vja=1&amp;pid=5ea9bc5a3&amp;color=0,0,0&amp;vpa=176&amp;vtp=1"/>
          <p:cNvSpPr/>
          <p:nvPr/>
        </p:nvSpPr>
        <p:spPr>
          <a:xfrm>
            <a:off x="1173353" y="2263274"/>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67_1#570c4558d?vja=1&amp;pid=5ea9bc5a3&amp;color=0,0,0&amp;vtp=1"/>
          <p:cNvSpPr/>
          <p:nvPr/>
        </p:nvSpPr>
        <p:spPr>
          <a:xfrm>
            <a:off x="719328" y="2683008"/>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可知，作者儿时所写的故事和作者读到的故事类型一样，从而作者得出结论：人们很容易受到所读东西的影响，尤其在小时候。briefly意为“短暂地；简要地”；regularly意为“有规律地”；scarcely意为“几乎不；简直不”；easily意为“容易地”。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QC_7_BD.368_1#ca0482843.choices?vja=1&amp;pid=5ea9bc5a3&amp;color=0,0,0&amp;vtp=1"/>
          <p:cNvSpPr/>
          <p:nvPr/>
        </p:nvSpPr>
        <p:spPr>
          <a:xfrm>
            <a:off x="722376" y="101187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B.puzzled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C.concerned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.satisfied</a:t>
            </a:r>
            <a:endParaRPr lang="en-US" altLang="zh-CN" sz="2000" dirty="0"/>
          </a:p>
        </p:txBody>
      </p:sp>
      <p:sp>
        <p:nvSpPr>
          <p:cNvPr id="6" name="QC_7_AN.369_1#ca0482843.bracket?vja=1&amp;pid=5ea9bc5a3&amp;color=0,0,0&amp;vpa=177&amp;vtp=1"/>
          <p:cNvSpPr/>
          <p:nvPr/>
        </p:nvSpPr>
        <p:spPr>
          <a:xfrm>
            <a:off x="1176401" y="1011871"/>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70_1#ca0482843?vja=1&amp;pid=5ea9bc5a3&amp;color=0,0,0&amp;vtp=1"/>
          <p:cNvSpPr/>
          <p:nvPr/>
        </p:nvSpPr>
        <p:spPr>
          <a:xfrm>
            <a:off x="722376" y="1436559"/>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reading及Because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可知，作者读的都是外国书籍，受这些书的影响，作者深信书中的角色必须有外国人。convinced意为“坚信的；深信的”；puzzled意为“困惑的”；concerned意为“担心的；忧虑的”；satisfied意为“满意的”。故选A项。</a:t>
            </a:r>
            <a:endParaRPr lang="en-US" altLang="zh-CN" sz="2200" dirty="0"/>
          </a:p>
        </p:txBody>
      </p:sp>
      <p:sp>
        <p:nvSpPr>
          <p:cNvPr id="8" name="QC_7_BD.371_1#50d0151c0.choices?vja=1&amp;pid=5ea9bc5a3&amp;color=0,0,0&amp;vtp=1"/>
          <p:cNvSpPr/>
          <p:nvPr/>
        </p:nvSpPr>
        <p:spPr>
          <a:xfrm>
            <a:off x="722376" y="3005771"/>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.heroes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B.foreigners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C.Africans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endParaRPr lang="en-US" altLang="zh-CN" sz="2000" dirty="0"/>
          </a:p>
        </p:txBody>
      </p:sp>
      <p:sp>
        <p:nvSpPr>
          <p:cNvPr id="9" name="QC_7_AN.372_1#50d0151c0.bracket?vja=1&amp;pid=5ea9bc5a3&amp;color=0,0,0&amp;vpa=178&amp;vtp=1"/>
          <p:cNvSpPr/>
          <p:nvPr/>
        </p:nvSpPr>
        <p:spPr>
          <a:xfrm>
            <a:off x="1176401" y="3005771"/>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73_1#50d0151c0?vja=1&amp;pid=5ea9bc5a3&amp;color=0,0,0&amp;vtp=1"/>
          <p:cNvSpPr/>
          <p:nvPr/>
        </p:nvSpPr>
        <p:spPr>
          <a:xfrm>
            <a:off x="722376" y="3430459"/>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books可知，此处指作者认为书里必须有外国人。故选B项。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9" grpId="0" animBg="1" build="p"/>
      <p:bldP spid="10"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4_1#c72067c1e.choices?vja=1&amp;pid=5ea9bc5a3&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C.worsened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endParaRPr lang="en-US" altLang="zh-CN" sz="2000" dirty="0"/>
          </a:p>
        </p:txBody>
      </p:sp>
      <p:sp>
        <p:nvSpPr>
          <p:cNvPr id="3" name="QC_7_AN.375_1#c72067c1e.bracket?vja=1&amp;pid=5ea9bc5a3&amp;color=0,0,0&amp;vpa=179&amp;vtp=1"/>
          <p:cNvSpPr/>
          <p:nvPr/>
        </p:nvSpPr>
        <p:spPr>
          <a:xfrm>
            <a:off x="1176401"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76_1#c72067c1e?vja=1&amp;pid=5ea9bc5a3&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blue-eyed.”和下文的“girls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chocolate,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literature”可知，读到关于非洲的书籍以后，作者的认知发生了变化。remain意为“剩余；遗留；仍然是”；change意为“改变；变化”；worsen意为“恶化”；work意为“奏效；起作用”。故选B项。</a:t>
            </a:r>
            <a:endParaRPr lang="en-US" altLang="zh-CN" sz="2200" dirty="0"/>
          </a:p>
        </p:txBody>
      </p:sp>
      <p:sp>
        <p:nvSpPr>
          <p:cNvPr id="5" name="QC_7_BD.377_1#73ed0033d.choices?vja=1&amp;pid=5ea9bc5a3&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B.understand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endParaRPr lang="en-US" altLang="zh-CN" sz="2000" dirty="0"/>
          </a:p>
        </p:txBody>
      </p:sp>
      <p:sp>
        <p:nvSpPr>
          <p:cNvPr id="6" name="QC_7_AN.378_1#73ed0033d.bracket?vja=1&amp;pid=5ea9bc5a3&amp;color=0,0,0&amp;vpa=180&amp;vtp=1"/>
          <p:cNvSpPr/>
          <p:nvPr/>
        </p:nvSpPr>
        <p:spPr>
          <a:xfrm>
            <a:off x="1176401" y="28850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79_1#73ed0033d?vja=1&amp;pid=5ea9bc5a3&amp;color=0,0,0&amp;vtp=1"/>
          <p:cNvSpPr/>
          <p:nvPr/>
        </p:nvSpPr>
        <p:spPr>
          <a:xfrm>
            <a:off x="722376" y="33097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available可知，因为关于非洲的书籍不多，所以不容易找到。故选C项。</a:t>
            </a:r>
            <a:endParaRPr lang="en-US" altLang="zh-CN" sz="2200" dirty="0"/>
          </a:p>
        </p:txBody>
      </p:sp>
      <p:sp>
        <p:nvSpPr>
          <p:cNvPr id="8" name="QC_7_BD.380_1#f6e4c65e8.choices?vja=1&amp;pid=5ea9bc5a3&amp;color=0,0,0&amp;vtp=1"/>
          <p:cNvSpPr/>
          <p:nvPr/>
        </p:nvSpPr>
        <p:spPr>
          <a:xfrm>
            <a:off x="722376" y="41169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9" name="QC_7_AN.381_1#f6e4c65e8.bracket?vja=1&amp;pid=5ea9bc5a3&amp;color=0,0,0&amp;vpa=181&amp;vtp=1"/>
          <p:cNvSpPr/>
          <p:nvPr/>
        </p:nvSpPr>
        <p:spPr>
          <a:xfrm>
            <a:off x="1303401" y="4116959"/>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82_1#f6e4c65e8?vja=1&amp;pid=5ea9bc5a3&amp;color=0,0,0&amp;vtp=1"/>
          <p:cNvSpPr/>
          <p:nvPr/>
        </p:nvSpPr>
        <p:spPr>
          <a:xfrm>
            <a:off x="722376" y="4541647"/>
            <a:ext cx="10753344" cy="1528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literature和“I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recognized.”可知，作者对文学的看法发生变化，是因为有像奇努阿·阿奇贝和卡马拉·莱这样的作家，作者受到了他们的影响。故选C项。in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of意为“不管；尽管”；on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of意为“代表”；instead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of意为“而不是”。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3_1#7229af321.choices?vja=1&amp;pid=5ea9bc5a3&amp;color=0,0,0&amp;vtp=1&amp;bt=1"/>
          <p:cNvSpPr/>
          <p:nvPr/>
        </p:nvSpPr>
        <p:spPr>
          <a:xfrm>
            <a:off x="722376" y="896113"/>
            <a:ext cx="10753344" cy="334137"/>
          </a:xfrm>
          <a:prstGeom prst="rect">
            <a:avLst/>
          </a:prstGeom>
          <a:noFill/>
        </p:spPr>
        <p:txBody>
          <a:bodyPr wrap="square" lIns="0" tIns="0" rIns="0" bIns="0" rtlCol="0" anchor="t"/>
          <a:lstStyle/>
          <a:p>
            <a:pPr>
              <a:lnSpc>
                <a:spcPct val="119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B.shift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C.block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endParaRPr lang="en-US" altLang="zh-CN" sz="2000" dirty="0"/>
          </a:p>
        </p:txBody>
      </p:sp>
      <p:sp>
        <p:nvSpPr>
          <p:cNvPr id="3" name="QC_7_AN.384_1#7229af321.bracket?vja=1&amp;pid=5ea9bc5a3&amp;color=0,0,0&amp;vpa=182&amp;vtp=1"/>
          <p:cNvSpPr/>
          <p:nvPr/>
        </p:nvSpPr>
        <p:spPr>
          <a:xfrm>
            <a:off x="1294003" y="896113"/>
            <a:ext cx="227013"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85_1#7229af321?vja=1&amp;pid=5ea9bc5a3&amp;color=0,0,0&amp;vtp=1"/>
          <p:cNvSpPr/>
          <p:nvPr/>
        </p:nvSpPr>
        <p:spPr>
          <a:xfrm>
            <a:off x="722376" y="1296734"/>
            <a:ext cx="10753344" cy="1099122"/>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内容可知，非洲书籍的发现让作者对文学的看法发生了心理上的转变，而下文介绍了作者具体的改变。shift意为“转变；改变”，符合语境。故选B项。confusion意为“困惑；混淆”；block意为“街区；阻碍物”；activity意为“活动”。</a:t>
            </a:r>
            <a:endParaRPr lang="en-US" altLang="zh-CN" sz="2200" dirty="0"/>
          </a:p>
        </p:txBody>
      </p:sp>
      <p:sp>
        <p:nvSpPr>
          <p:cNvPr id="5" name="QC_7_BD.386_1#03a70ac41.choices?vja=1&amp;pid=5ea9bc5a3&amp;color=0,0,0&amp;vtp=1"/>
          <p:cNvSpPr/>
          <p:nvPr/>
        </p:nvSpPr>
        <p:spPr>
          <a:xfrm>
            <a:off x="722376" y="2427859"/>
            <a:ext cx="10753344" cy="334137"/>
          </a:xfrm>
          <a:prstGeom prst="rect">
            <a:avLst/>
          </a:prstGeom>
          <a:noFill/>
        </p:spPr>
        <p:txBody>
          <a:bodyPr wrap="square" lIns="0" tIns="0" rIns="0" bIns="0" rtlCol="0" anchor="t"/>
          <a:lstStyle/>
          <a:p>
            <a:pPr>
              <a:lnSpc>
                <a:spcPct val="119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B.suspected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C.claimed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a:t>
            </a:r>
            <a:endParaRPr lang="en-US" altLang="zh-CN" sz="2000" dirty="0"/>
          </a:p>
        </p:txBody>
      </p:sp>
      <p:sp>
        <p:nvSpPr>
          <p:cNvPr id="6" name="QC_7_AN.387_1#03a70ac41.bracket?vja=1&amp;pid=5ea9bc5a3&amp;color=0,0,0&amp;vpa=183&amp;vtp=1"/>
          <p:cNvSpPr/>
          <p:nvPr/>
        </p:nvSpPr>
        <p:spPr>
          <a:xfrm>
            <a:off x="1303401" y="2427859"/>
            <a:ext cx="241300"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88_1#03a70ac41?vja=1&amp;pid=5ea9bc5a3&amp;color=0,0,0&amp;vtp=1"/>
          <p:cNvSpPr/>
          <p:nvPr/>
        </p:nvSpPr>
        <p:spPr>
          <a:xfrm>
            <a:off x="722376" y="2833434"/>
            <a:ext cx="10753344" cy="1824546"/>
          </a:xfrm>
          <a:prstGeom prst="rect">
            <a:avLst/>
          </a:prstGeom>
          <a:noFill/>
        </p:spPr>
        <p:txBody>
          <a:bodyPr wrap="square" lIns="0" tIns="0" rIns="0" bIns="0" rtlCol="0" anchor="t"/>
          <a:lstStyle/>
          <a:p>
            <a:pPr algn="just">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literature和下文的“people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chocolate,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ure”可知，作者的思想在一些非洲作家的影响下发生了变化，意识到有着巧克力色皮肤的女孩也可以存在于文学作品中。realize意为“意识到”；suspect意为“疑有；觉得”；claim意为“宣称；声称”；forget意为“忘记”。故选A项。</a:t>
            </a:r>
            <a:endParaRPr lang="en-US" altLang="zh-CN" sz="2200" dirty="0"/>
          </a:p>
        </p:txBody>
      </p:sp>
      <p:sp>
        <p:nvSpPr>
          <p:cNvPr id="8" name="QC_7_BD.389_1#f1fe21c82.choices?vja=1&amp;pid=5ea9bc5a3&amp;color=0,0,0&amp;vtp=1"/>
          <p:cNvSpPr/>
          <p:nvPr/>
        </p:nvSpPr>
        <p:spPr>
          <a:xfrm>
            <a:off x="722376" y="4688459"/>
            <a:ext cx="10753344" cy="334137"/>
          </a:xfrm>
          <a:prstGeom prst="rect">
            <a:avLst/>
          </a:prstGeom>
          <a:noFill/>
        </p:spPr>
        <p:txBody>
          <a:bodyPr wrap="square" lIns="0" tIns="0" rIns="0" bIns="0" rtlCol="0" anchor="t"/>
          <a:lstStyle/>
          <a:p>
            <a:pPr>
              <a:lnSpc>
                <a:spcPct val="119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B.exist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C.believe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endParaRPr lang="en-US" altLang="zh-CN" sz="2000" dirty="0"/>
          </a:p>
        </p:txBody>
      </p:sp>
      <p:sp>
        <p:nvSpPr>
          <p:cNvPr id="9" name="QC_7_AN.390_1#f1fe21c82.bracket?vja=1&amp;pid=5ea9bc5a3&amp;color=0,0,0&amp;vpa=184&amp;vtp=1"/>
          <p:cNvSpPr/>
          <p:nvPr/>
        </p:nvSpPr>
        <p:spPr>
          <a:xfrm>
            <a:off x="1303401" y="4688459"/>
            <a:ext cx="227013" cy="337439"/>
          </a:xfrm>
          <a:prstGeom prst="rect">
            <a:avLst/>
          </a:prstGeom>
          <a:noFill/>
        </p:spPr>
        <p:txBody>
          <a:bodyPr wrap="non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91_1#f1fe21c82?vja=1&amp;pid=5ea9bc5a3&amp;color=0,0,0&amp;vtp=1"/>
          <p:cNvSpPr/>
          <p:nvPr/>
        </p:nvSpPr>
        <p:spPr>
          <a:xfrm>
            <a:off x="722376" y="5094034"/>
            <a:ext cx="10753344" cy="1099122"/>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blue-eyed.”可知，作者之前的故事角色都有着白皮肤和蓝眼睛，读了非洲作家的作品后，作者发现有着巧克力色皮肤的女孩也可以存在于（exist）文学作品中。故选B项。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2_1#df21927e7.choices?vja=1&amp;pid=5ea9bc5a3&amp;color=0,0,0&amp;vtp=1&amp;bt=1"/>
          <p:cNvSpPr/>
          <p:nvPr/>
        </p:nvSpPr>
        <p:spPr>
          <a:xfrm>
            <a:off x="722376" y="896113"/>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B.popularity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C.imagination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.analysis</a:t>
            </a:r>
            <a:endParaRPr lang="en-US" altLang="zh-CN" sz="2000" dirty="0"/>
          </a:p>
        </p:txBody>
      </p:sp>
      <p:sp>
        <p:nvSpPr>
          <p:cNvPr id="3" name="QC_7_AN.393_1#df21927e7.bracket?vja=1&amp;pid=5ea9bc5a3&amp;color=0,0,0&amp;vpa=185&amp;vtp=1"/>
          <p:cNvSpPr/>
          <p:nvPr/>
        </p:nvSpPr>
        <p:spPr>
          <a:xfrm>
            <a:off x="13034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94_1#df21927e7?vja=1&amp;pid=5ea9bc5a3&amp;color=0,0,0&amp;vtp=1"/>
          <p:cNvSpPr/>
          <p:nvPr/>
        </p:nvSpPr>
        <p:spPr>
          <a:xfrm>
            <a:off x="722376" y="1315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Chinua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Achebe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Camara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literature可知，作者遇到的非洲作家对她有很大影响，此处表示对这些作家的发现。discovery意为“发现”；popularity意为“受欢迎；流行”；imagination意为“想象力；想象”；analysis意为“分析”。故选A项。</a:t>
            </a:r>
            <a:endParaRPr lang="en-US" altLang="zh-CN" sz="2200" dirty="0"/>
          </a:p>
        </p:txBody>
      </p:sp>
      <p:sp>
        <p:nvSpPr>
          <p:cNvPr id="5" name="QC_7_BD.395_1#f8f4f5e83.choices?vja=1&amp;pid=5ea9bc5a3&amp;color=0,0,0&amp;vtp=1"/>
          <p:cNvSpPr/>
          <p:nvPr/>
        </p:nvSpPr>
        <p:spPr>
          <a:xfrm>
            <a:off x="722376" y="2885059"/>
            <a:ext cx="10753344" cy="347853"/>
          </a:xfrm>
          <a:prstGeom prst="rect">
            <a:avLst/>
          </a:prstGeom>
          <a:noFill/>
        </p:spPr>
        <p:txBody>
          <a:bodyPr wrap="square" lIns="0" tIns="0" rIns="0" bIns="0" rtlCol="0" anchor="t"/>
          <a:lstStyle/>
          <a:p>
            <a:pPr>
              <a:lnSpc>
                <a:spcPct val="125000"/>
              </a:lnSpc>
              <a:tabLst>
                <a:tab pos="3683635" algn="l"/>
                <a:tab pos="6107430" algn="l"/>
                <a:tab pos="8531225"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B.remarkable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C.whole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endParaRPr lang="en-US" altLang="zh-CN" sz="2000" dirty="0"/>
          </a:p>
        </p:txBody>
      </p:sp>
      <p:sp>
        <p:nvSpPr>
          <p:cNvPr id="6" name="QC_7_AN.396_1#f8f4f5e83.bracket?vja=1&amp;pid=5ea9bc5a3&amp;color=0,0,0&amp;vpa=186&amp;vtp=1"/>
          <p:cNvSpPr/>
          <p:nvPr/>
        </p:nvSpPr>
        <p:spPr>
          <a:xfrm>
            <a:off x="1303401" y="2885059"/>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97_1#f8f4f5e83?vja=1&amp;pid=5ea9bc5a3&amp;color=0,0,0&amp;vtp=1"/>
          <p:cNvSpPr/>
          <p:nvPr/>
        </p:nvSpPr>
        <p:spPr>
          <a:xfrm>
            <a:off x="722376" y="3309747"/>
            <a:ext cx="10753344" cy="1913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blue-eyed.”和“people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chocolate,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ure”可知，受到非洲书籍的影响，作者故事中的角色不再只是单一的白种人，她意识到和她一样的非洲人也可以出现在故事中。classic意为“典型的；典雅的”；remarkable意为“非凡的；卓越的”；whole意为“完整的”；single意为“单个的；单</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3e536faa.fixed?vja=1&amp;pid=722d4a4a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23e536faa.fixed?vja=1&amp;pid=722d4a4a0&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23e536faa.fixed?vja=1&amp;pid=722d4a4a0&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23e536faa.fixed?vja=1&amp;pid=722d4a4a0&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1d4aa0db?vja=1&amp;pid=cd4caa5c0&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just"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（library）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insists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John</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take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books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from</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library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before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returns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all</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books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borrowed.</a:t>
            </a:r>
            <a:endParaRPr lang="en-US" altLang="zh-CN" sz="2000" dirty="0"/>
          </a:p>
        </p:txBody>
      </p:sp>
      <p:sp>
        <p:nvSpPr>
          <p:cNvPr id="4" name="QB_6_AN.399_1#31d4aa0db.blank?vja=1&amp;pid=cd4caa5c0&amp;color=0,0,0&amp;vpa=187&amp;vtp=1"/>
          <p:cNvSpPr/>
          <p:nvPr/>
        </p:nvSpPr>
        <p:spPr>
          <a:xfrm>
            <a:off x="1508125" y="1239012"/>
            <a:ext cx="914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librarian</a:t>
            </a:r>
            <a:endParaRPr lang="en-US" altLang="zh-CN" sz="2000" dirty="0"/>
          </a:p>
        </p:txBody>
      </p:sp>
      <p:sp>
        <p:nvSpPr>
          <p:cNvPr id="5" name="QB_6_AS.400_1#0e24a0ca1?vja=1&amp;pid=cd4caa5c0&amp;color=0,0,0&amp;vtp=1"/>
          <p:cNvSpPr/>
          <p:nvPr/>
        </p:nvSpPr>
        <p:spPr>
          <a:xfrm>
            <a:off x="722376" y="20778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句意为：图书管理员坚决要求，约翰在归还他借的所有书之前不要再从图书馆拿书。设空处作主句主语，应用名词，根据语境及insists可知，此处应用librarian，意为“图书管理员”。</a:t>
            </a:r>
            <a:endParaRPr lang="en-US" altLang="zh-CN" sz="2200" dirty="0"/>
          </a:p>
        </p:txBody>
      </p:sp>
      <p:sp>
        <p:nvSpPr>
          <p:cNvPr id="6" name="QB_6_BD.401_1#2c921a41b?vja=1&amp;pid=cd4caa5c0&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p:txBody>
      </p:sp>
      <p:sp>
        <p:nvSpPr>
          <p:cNvPr id="7" name="QB_6_AN.402_1#2c921a41b.blank?vja=1&amp;pid=cd4caa5c0&amp;color=0,0,0&amp;vpa=188&amp;vtp=1"/>
          <p:cNvSpPr/>
          <p:nvPr/>
        </p:nvSpPr>
        <p:spPr>
          <a:xfrm>
            <a:off x="10112439" y="2836545"/>
            <a:ext cx="12954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presentation</a:t>
            </a:r>
            <a:endParaRPr lang="en-US" altLang="zh-CN" sz="2000" dirty="0"/>
          </a:p>
        </p:txBody>
      </p:sp>
      <p:sp>
        <p:nvSpPr>
          <p:cNvPr id="8" name="QB_6_AS.403_1#2c921a41b?vja=1&amp;pid=cd4caa5c0&amp;color=0,0,0&amp;vtp=1"/>
          <p:cNvSpPr/>
          <p:nvPr/>
        </p:nvSpPr>
        <p:spPr>
          <a:xfrm>
            <a:off x="722376" y="36907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句意为：公众演讲，例如在课堂上作演示，对每个人来说都是压力的一个常见原因。give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意为“作演示”。</a:t>
            </a:r>
            <a:endParaRPr lang="en-US" altLang="zh-CN" sz="2200" dirty="0"/>
          </a:p>
        </p:txBody>
      </p:sp>
      <p:sp>
        <p:nvSpPr>
          <p:cNvPr id="9" name="QB_6_BD.404_1#b8bb67933?vja=1&amp;pid=cd4caa5c0&amp;color=0,0,0&amp;vtp=1"/>
          <p:cNvSpPr/>
          <p:nvPr/>
        </p:nvSpPr>
        <p:spPr>
          <a:xfrm>
            <a:off x="722376" y="4503547"/>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six-month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endParaRPr lang="en-US" altLang="zh-CN" sz="2000" dirty="0"/>
          </a:p>
        </p:txBody>
      </p:sp>
      <p:sp>
        <p:nvSpPr>
          <p:cNvPr id="10" name="QB_6_AN.405_1#b8bb67933.blank?vja=1&amp;pid=cd4caa5c0&amp;color=0,0,0&amp;vpa=189&amp;vtp=1"/>
          <p:cNvSpPr/>
          <p:nvPr/>
        </p:nvSpPr>
        <p:spPr>
          <a:xfrm>
            <a:off x="9305354" y="4465447"/>
            <a:ext cx="1028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extension</a:t>
            </a:r>
            <a:endParaRPr lang="en-US" altLang="zh-CN" sz="2000" dirty="0"/>
          </a:p>
        </p:txBody>
      </p:sp>
      <p:sp>
        <p:nvSpPr>
          <p:cNvPr id="11" name="QB_6_AS.406_1#b8bb67933?vja=1&amp;pid=cd4caa5c0&amp;color=0,0,0&amp;vtp=1"/>
          <p:cNvSpPr/>
          <p:nvPr/>
        </p:nvSpPr>
        <p:spPr>
          <a:xfrm>
            <a:off x="722376" y="5303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句意为：他最初持6个月的签证进入这个国家，后来又获得了6个月的续签。设空处作宾语，且其前有a修饰，后有of短语，应用名词单数，意为“延长期”。故填extension。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7_1#3d0f407e5?vja=1&amp;pid=cd4caa5c0&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4.Commonly,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zongzi</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B_6_AN.408_1#3d0f407e5.blank?vja=1&amp;pid=cd4caa5c0&amp;color=0,0,0&amp;vpa=190&amp;vtp=1"/>
          <p:cNvSpPr/>
          <p:nvPr/>
        </p:nvSpPr>
        <p:spPr>
          <a:xfrm>
            <a:off x="9780016" y="845313"/>
            <a:ext cx="760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tighten</a:t>
            </a:r>
            <a:endParaRPr lang="en-US" altLang="zh-CN" sz="2000" dirty="0"/>
          </a:p>
        </p:txBody>
      </p:sp>
      <p:sp>
        <p:nvSpPr>
          <p:cNvPr id="4" name="QB_6_AS.409_1#3d0f407e5?vja=1&amp;pid=cd4caa5c0&amp;color=0,0,0&amp;vtp=1"/>
          <p:cNvSpPr/>
          <p:nvPr/>
        </p:nvSpPr>
        <p:spPr>
          <a:xfrm>
            <a:off x="722376" y="1696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常，人们用竹叶或芦苇叶把糯米包起来，然后用彩色的线把它们绑紧，这就是粽子。分析句子结构可知，设空处和and前的use并列作主句谓语，故设空处应填动词，且其形式应和use保持一致，故填tighten。</a:t>
            </a:r>
            <a:endParaRPr lang="en-US" altLang="zh-CN" sz="2200" dirty="0"/>
          </a:p>
        </p:txBody>
      </p:sp>
      <p:sp>
        <p:nvSpPr>
          <p:cNvPr id="5" name="QB_6_BD.410_1#7ae158f09?vja=1&amp;pid=cd4caa5c0&amp;color=0,0,0&amp;vtp=1"/>
          <p:cNvSpPr/>
          <p:nvPr/>
        </p:nvSpPr>
        <p:spPr>
          <a:xfrm>
            <a:off x="722376" y="28873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
        <p:nvSpPr>
          <p:cNvPr id="6" name="QB_6_AN.411_1#7ae158f09.blank?vja=1&amp;pid=cd4caa5c0&amp;color=0,0,0&amp;vpa=191&amp;vtp=1"/>
          <p:cNvSpPr/>
          <p:nvPr/>
        </p:nvSpPr>
        <p:spPr>
          <a:xfrm>
            <a:off x="6302502" y="2849245"/>
            <a:ext cx="1000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reference</a:t>
            </a:r>
            <a:endParaRPr lang="en-US" altLang="zh-CN" sz="2000" dirty="0"/>
          </a:p>
        </p:txBody>
      </p:sp>
      <p:sp>
        <p:nvSpPr>
          <p:cNvPr id="7" name="QB_6_AS.412_1#7ae158f09?vja=1&amp;pid=cd4caa5c0&amp;color=0,0,0&amp;vtp=1"/>
          <p:cNvSpPr/>
          <p:nvPr/>
        </p:nvSpPr>
        <p:spPr>
          <a:xfrm>
            <a:off x="722376" y="36907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句意为：我希望我的推荐能给你提供一些参考，祝你在中国旅途愉快。设空处作provide的宾语，应用名词，此处表示“参考”，为不可数名词。故填reference。</a:t>
            </a:r>
            <a:endParaRPr lang="en-US" altLang="zh-CN" sz="2200" dirty="0"/>
          </a:p>
        </p:txBody>
      </p:sp>
      <p:sp>
        <p:nvSpPr>
          <p:cNvPr id="8" name="QB_6_BD.413_1#dcdcc29b2?vja=1&amp;pid=cd4caa5c0&amp;color=0,0,0&amp;vtp=1"/>
          <p:cNvSpPr/>
          <p:nvPr/>
        </p:nvSpPr>
        <p:spPr>
          <a:xfrm>
            <a:off x="722376" y="4500245"/>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flash.</a:t>
            </a:r>
            <a:endParaRPr lang="en-US" altLang="zh-CN" sz="2000" dirty="0"/>
          </a:p>
        </p:txBody>
      </p:sp>
      <p:sp>
        <p:nvSpPr>
          <p:cNvPr id="9" name="QB_6_AN.414_1#dcdcc29b2.blank?vja=1&amp;pid=cd4caa5c0&amp;color=0,0,0&amp;vpa=192&amp;vtp=1"/>
          <p:cNvSpPr/>
          <p:nvPr/>
        </p:nvSpPr>
        <p:spPr>
          <a:xfrm>
            <a:off x="795401" y="4843145"/>
            <a:ext cx="703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in/like</a:t>
            </a:r>
            <a:endParaRPr lang="en-US" altLang="zh-CN" sz="2000" dirty="0"/>
          </a:p>
        </p:txBody>
      </p:sp>
      <p:sp>
        <p:nvSpPr>
          <p:cNvPr id="10" name="QB_6_AS.415_1#dcdcc29b2?vja=1&amp;pid=cd4caa5c0&amp;color=0,0,0&amp;vtp=1"/>
          <p:cNvSpPr/>
          <p:nvPr/>
        </p:nvSpPr>
        <p:spPr>
          <a:xfrm>
            <a:off x="722376" y="5303647"/>
            <a:ext cx="10753344" cy="770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句意为：人们希望能够立即接触到那些有可能在一瞬间解决他们问题的书籍。in/like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flash意为“立即”。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6_1#c48012184?vja=1&amp;pid=cd4caa5c0&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endParaRPr lang="en-US" altLang="zh-CN" sz="2000" dirty="0"/>
          </a:p>
        </p:txBody>
      </p:sp>
      <p:sp>
        <p:nvSpPr>
          <p:cNvPr id="3" name="QB_6_AN.417_1#c48012184.blank?vja=1&amp;pid=cd4caa5c0&amp;color=0,0,0&amp;vpa=193&amp;vtp=1"/>
          <p:cNvSpPr/>
          <p:nvPr/>
        </p:nvSpPr>
        <p:spPr>
          <a:xfrm>
            <a:off x="3240723" y="858013"/>
            <a:ext cx="34785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2000" dirty="0"/>
          </a:p>
        </p:txBody>
      </p:sp>
      <p:sp>
        <p:nvSpPr>
          <p:cNvPr id="4" name="QB_6_AS.418_1#c48012184?vja=1&amp;pid=cd4caa5c0&amp;color=0,0,0&amp;vtp=1"/>
          <p:cNvSpPr/>
          <p:nvPr/>
        </p:nvSpPr>
        <p:spPr>
          <a:xfrm>
            <a:off x="722376" y="1696847"/>
            <a:ext cx="10753344" cy="766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句意为：他们彼此交流想法，提供建议和情感支持——这是他们能够成功的原因。bounce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sb意为“征求某人的意见”。</a:t>
            </a:r>
            <a:endParaRPr lang="en-US" altLang="zh-CN" sz="2200" dirty="0"/>
          </a:p>
        </p:txBody>
      </p:sp>
      <p:sp>
        <p:nvSpPr>
          <p:cNvPr id="5" name="QB_6_BD.419_1#13a0f23a1?vja=1&amp;pid=cd4caa5c0&amp;color=0,0,0&amp;vtp=1"/>
          <p:cNvSpPr/>
          <p:nvPr/>
        </p:nvSpPr>
        <p:spPr>
          <a:xfrm>
            <a:off x="722376" y="2496947"/>
            <a:ext cx="10753344" cy="732155"/>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endParaRPr lang="en-US" altLang="zh-CN" sz="2000" dirty="0"/>
          </a:p>
        </p:txBody>
      </p:sp>
      <p:sp>
        <p:nvSpPr>
          <p:cNvPr id="6" name="QB_6_AN.420_1#13a0f23a1.blank?vja=1&amp;pid=cd4caa5c0&amp;color=0,0,0&amp;vpa=194&amp;vtp=1"/>
          <p:cNvSpPr/>
          <p:nvPr/>
        </p:nvSpPr>
        <p:spPr>
          <a:xfrm>
            <a:off x="6910324" y="2446147"/>
            <a:ext cx="2620963" cy="347853"/>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lain/had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lying</a:t>
            </a:r>
            <a:endParaRPr lang="en-US" altLang="zh-CN" sz="2000" dirty="0"/>
          </a:p>
        </p:txBody>
      </p:sp>
      <p:sp>
        <p:nvSpPr>
          <p:cNvPr id="7" name="QB_6_AS.421_1#13a0f23a1?vja=1&amp;pid=cd4caa5c0&amp;color=0,0,0&amp;vtp=1"/>
          <p:cNvSpPr/>
          <p:nvPr/>
        </p:nvSpPr>
        <p:spPr>
          <a:xfrm>
            <a:off x="722376" y="3306445"/>
            <a:ext cx="10753344" cy="114795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他醒来时，他不知道自己已经躺在地上多久了。此处是宾语从句的谓语动词，根据语境可知，此处表示的动作发生在“过去的过去”，且有可能一直在进行，所以可用过去完成时或过去完成进行时。故填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lain或had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lying。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810d38e33?vja=1&amp;pid=01e8047a4&amp;color=0,0,0&amp;vtp=1&amp;bt=1"/>
          <p:cNvSpPr/>
          <p:nvPr/>
        </p:nvSpPr>
        <p:spPr>
          <a:xfrm>
            <a:off x="722376" y="896112"/>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c0579ef7f?vja=1&amp;pid=01e8047a4&amp;color=0,0,0&amp;vtp=1"/>
          <p:cNvSpPr/>
          <p:nvPr/>
        </p:nvSpPr>
        <p:spPr>
          <a:xfrm>
            <a:off x="722376" y="1277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1.在会议室，这个公司因没有采取有效措施解决污染问题而受到批评。（criticize;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endParaRPr lang="en-US" altLang="zh-CN" sz="2000" dirty="0"/>
          </a:p>
        </p:txBody>
      </p:sp>
      <p:sp>
        <p:nvSpPr>
          <p:cNvPr id="4" name="QB_6_AN.32_1#c0579ef7f.blank?vja=1&amp;pid=01e8047a4&amp;color=0,0,0&amp;vpa=11&amp;vtp=1"/>
          <p:cNvSpPr/>
          <p:nvPr/>
        </p:nvSpPr>
        <p:spPr>
          <a:xfrm>
            <a:off x="4774629" y="1620647"/>
            <a:ext cx="4524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5" name="QB_6_AN.33_1#c0579ef7f.blank?vja=1&amp;pid=01e8047a4&amp;color=0,0,0&amp;vpa=12&amp;vtp=1"/>
          <p:cNvSpPr/>
          <p:nvPr/>
        </p:nvSpPr>
        <p:spPr>
          <a:xfrm>
            <a:off x="5518214" y="1620647"/>
            <a:ext cx="9985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criticized</a:t>
            </a:r>
            <a:endParaRPr lang="en-US" altLang="zh-CN" sz="2000" dirty="0"/>
          </a:p>
        </p:txBody>
      </p:sp>
      <p:sp>
        <p:nvSpPr>
          <p:cNvPr id="6" name="QB_6_AN.34_1#c0579ef7f.blank?vja=1&amp;pid=01e8047a4&amp;color=0,0,0&amp;vpa=13&amp;vtp=1"/>
          <p:cNvSpPr/>
          <p:nvPr/>
        </p:nvSpPr>
        <p:spPr>
          <a:xfrm>
            <a:off x="6807899" y="1620647"/>
            <a:ext cx="352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7" name="QB_6_AN.35_1#c0579ef7f.blank?vja=1&amp;pid=01e8047a4&amp;color=0,0,0&amp;vpa=14&amp;vtp=1"/>
          <p:cNvSpPr/>
          <p:nvPr/>
        </p:nvSpPr>
        <p:spPr>
          <a:xfrm>
            <a:off x="7437184" y="16206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p:txBody>
      </p:sp>
      <p:sp>
        <p:nvSpPr>
          <p:cNvPr id="8" name="QB_6_AN.36_1#c0579ef7f.blank?vja=1&amp;pid=01e8047a4&amp;color=0,0,0&amp;vpa=15&amp;vtp=1"/>
          <p:cNvSpPr/>
          <p:nvPr/>
        </p:nvSpPr>
        <p:spPr>
          <a:xfrm>
            <a:off x="8104569" y="1607947"/>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taking</a:t>
            </a:r>
            <a:endParaRPr lang="en-US" altLang="zh-CN" sz="2000" dirty="0"/>
          </a:p>
        </p:txBody>
      </p:sp>
      <p:sp>
        <p:nvSpPr>
          <p:cNvPr id="9" name="QB_6_AN.37_1#c0579ef7f.blank?vja=1&amp;pid=01e8047a4&amp;color=0,0,0&amp;vpa=16&amp;vtp=1"/>
          <p:cNvSpPr/>
          <p:nvPr/>
        </p:nvSpPr>
        <p:spPr>
          <a:xfrm>
            <a:off x="9140254" y="1620647"/>
            <a:ext cx="93840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effective</a:t>
            </a:r>
            <a:endParaRPr lang="en-US" altLang="zh-CN" sz="2000" dirty="0"/>
          </a:p>
        </p:txBody>
      </p:sp>
      <p:sp>
        <p:nvSpPr>
          <p:cNvPr id="10" name="QB_6_AN.38_1#c0579ef7f.blank?vja=1&amp;pid=01e8047a4&amp;color=0,0,0&amp;vpa=17&amp;vtp=1"/>
          <p:cNvSpPr/>
          <p:nvPr/>
        </p:nvSpPr>
        <p:spPr>
          <a:xfrm>
            <a:off x="10379139" y="1620647"/>
            <a:ext cx="1000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measures</a:t>
            </a:r>
            <a:endParaRPr lang="en-US" altLang="zh-CN" sz="2000" dirty="0"/>
          </a:p>
        </p:txBody>
      </p:sp>
      <p:sp>
        <p:nvSpPr>
          <p:cNvPr id="11" name="QB_6_AN.39_1#c0579ef7f.blank?vja=1&amp;pid=01e8047a4&amp;color=0,0,0&amp;vpa=18&amp;vtp=1"/>
          <p:cNvSpPr/>
          <p:nvPr/>
        </p:nvSpPr>
        <p:spPr>
          <a:xfrm>
            <a:off x="770001" y="2001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2" name="QB_6_AN.40_1#c0579ef7f.blank?vja=1&amp;pid=01e8047a4&amp;color=0,0,0&amp;vpa=19&amp;vtp=1"/>
          <p:cNvSpPr/>
          <p:nvPr/>
        </p:nvSpPr>
        <p:spPr>
          <a:xfrm>
            <a:off x="1303401" y="2001647"/>
            <a:ext cx="11953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solve/settle</a:t>
            </a:r>
            <a:endParaRPr lang="en-US" altLang="zh-CN" sz="2000" dirty="0"/>
          </a:p>
        </p:txBody>
      </p:sp>
      <p:sp>
        <p:nvSpPr>
          <p:cNvPr id="13" name="QB_6_BD.41_1#2a665c962?vja=1&amp;pid=01e8047a4&amp;color=0,0,0&amp;vtp=1"/>
          <p:cNvSpPr/>
          <p:nvPr/>
        </p:nvSpPr>
        <p:spPr>
          <a:xfrm>
            <a:off x="722376" y="2420747"/>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2.我同意经理把会议推迟到下周三的提议。（subscribe；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同位语从句）</a:t>
            </a:r>
            <a:endParaRPr lang="en-US" altLang="zh-CN" sz="2000" dirty="0"/>
          </a:p>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Wednesday.</a:t>
            </a:r>
            <a:endParaRPr lang="en-US" altLang="zh-CN" sz="2000" dirty="0"/>
          </a:p>
        </p:txBody>
      </p:sp>
      <p:sp>
        <p:nvSpPr>
          <p:cNvPr id="14" name="QB_6_AN.42_1#2a665c962.blank?vja=1&amp;pid=01e8047a4&amp;color=0,0,0&amp;vpa=20&amp;vtp=1"/>
          <p:cNvSpPr/>
          <p:nvPr/>
        </p:nvSpPr>
        <p:spPr>
          <a:xfrm>
            <a:off x="1004824" y="2763647"/>
            <a:ext cx="10144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subscribe</a:t>
            </a:r>
            <a:endParaRPr lang="en-US" altLang="zh-CN" sz="2000" dirty="0"/>
          </a:p>
        </p:txBody>
      </p:sp>
      <p:sp>
        <p:nvSpPr>
          <p:cNvPr id="15" name="QB_6_AN.43_1#2a665c962.blank?vja=1&amp;pid=01e8047a4&amp;color=0,0,0&amp;vpa=21&amp;vtp=1"/>
          <p:cNvSpPr/>
          <p:nvPr/>
        </p:nvSpPr>
        <p:spPr>
          <a:xfrm>
            <a:off x="2298510" y="2763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6" name="QB_6_AN.44_1#2a665c962.blank?vja=1&amp;pid=01e8047a4&amp;color=0,0,0&amp;vpa=22&amp;vtp=1"/>
          <p:cNvSpPr/>
          <p:nvPr/>
        </p:nvSpPr>
        <p:spPr>
          <a:xfrm>
            <a:off x="4517581" y="2750947"/>
            <a:ext cx="20843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proposal/suggestion</a:t>
            </a:r>
            <a:endParaRPr lang="en-US" altLang="zh-CN" sz="2000" dirty="0"/>
          </a:p>
        </p:txBody>
      </p:sp>
      <p:sp>
        <p:nvSpPr>
          <p:cNvPr id="17" name="QB_6_AN.45_1#2a665c962.blank?vja=1&amp;pid=01e8047a4&amp;color=0,0,0&amp;vpa=23&amp;vtp=1"/>
          <p:cNvSpPr/>
          <p:nvPr/>
        </p:nvSpPr>
        <p:spPr>
          <a:xfrm>
            <a:off x="6954266" y="2763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8" name="QB_6_BD.46_1#109a44640?vja=1&amp;pid=01e8047a4&amp;color=0,0,0&amp;vtp=1"/>
          <p:cNvSpPr/>
          <p:nvPr/>
        </p:nvSpPr>
        <p:spPr>
          <a:xfrm>
            <a:off x="722376" y="3573145"/>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3.你已经做了这么多——你一定会通过考试。（bound）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endParaRPr lang="en-US" altLang="zh-CN" sz="2000" dirty="0"/>
          </a:p>
        </p:txBody>
      </p:sp>
      <p:sp>
        <p:nvSpPr>
          <p:cNvPr id="19" name="QB_6_AN.47_1#109a44640.blank?vja=1&amp;pid=01e8047a4&amp;color=0,0,0&amp;vpa=24&amp;vtp=1"/>
          <p:cNvSpPr/>
          <p:nvPr/>
        </p:nvSpPr>
        <p:spPr>
          <a:xfrm>
            <a:off x="4581589" y="3916045"/>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20" name="QB_6_AN.48_1#109a44640.blank?vja=1&amp;pid=01e8047a4&amp;color=0,0,0&amp;vpa=25&amp;vtp=1"/>
          <p:cNvSpPr/>
          <p:nvPr/>
        </p:nvSpPr>
        <p:spPr>
          <a:xfrm>
            <a:off x="5241989" y="3916045"/>
            <a:ext cx="692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bound</a:t>
            </a:r>
            <a:endParaRPr lang="en-US" altLang="zh-CN" sz="2000" dirty="0"/>
          </a:p>
        </p:txBody>
      </p:sp>
      <p:sp>
        <p:nvSpPr>
          <p:cNvPr id="21" name="QB_6_AN.49_1#109a44640.blank?vja=1&amp;pid=01e8047a4&amp;color=0,0,0&amp;vpa=26&amp;vtp=1"/>
          <p:cNvSpPr/>
          <p:nvPr/>
        </p:nvSpPr>
        <p:spPr>
          <a:xfrm>
            <a:off x="6232589" y="3916045"/>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2" name="QB_6_AN.50_1#109a44640.blank?vja=1&amp;pid=01e8047a4&amp;color=0,0,0&amp;vpa=27&amp;vtp=1"/>
          <p:cNvSpPr/>
          <p:nvPr/>
        </p:nvSpPr>
        <p:spPr>
          <a:xfrm>
            <a:off x="6740589" y="3903345"/>
            <a:ext cx="493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pass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P spid="14" grpId="0" animBg="1" build="p"/>
      <p:bldP spid="15" grpId="0" animBg="1" build="p"/>
      <p:bldP spid="16" grpId="0" animBg="1" build="p"/>
      <p:bldP spid="17" grpId="0" animBg="1" build="p"/>
      <p:bldP spid="19" grpId="0" animBg="1" build="p"/>
      <p:bldP spid="20" grpId="0" animBg="1" build="p"/>
      <p:bldP spid="21" grpId="0" animBg="1" build="p"/>
      <p:bldP spid="22"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2_1#fe3331fc1?vja=1&amp;pid=cd4caa5c0&amp;color=0,0,0&amp;mp=1&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2000" dirty="0"/>
          </a:p>
        </p:txBody>
      </p:sp>
      <p:sp>
        <p:nvSpPr>
          <p:cNvPr id="3" name="QB_6_AN.423_1#fe3331fc1.blank?vja=1&amp;pid=cd4caa5c0&amp;color=0,0,0&amp;mp=1&amp;vpa=195&amp;vtp=1"/>
          <p:cNvSpPr/>
          <p:nvPr/>
        </p:nvSpPr>
        <p:spPr>
          <a:xfrm>
            <a:off x="7596759" y="858013"/>
            <a:ext cx="704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2000" dirty="0"/>
          </a:p>
        </p:txBody>
      </p:sp>
      <p:sp>
        <p:nvSpPr>
          <p:cNvPr id="4" name="QB_6_AS.424_1#fe3331fc1?vja=1&amp;pid=cd4caa5c0&amp;color=0,0,0&amp;vtp=1"/>
          <p:cNvSpPr/>
          <p:nvPr/>
        </p:nvSpPr>
        <p:spPr>
          <a:xfrm>
            <a:off x="722376" y="1696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句意为：我本不必担心大学里的新生活。在不知不觉间，我就适应新环境了。before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it意为“不知不觉；转眼之间”。故填before。</a:t>
            </a:r>
            <a:endParaRPr lang="en-US" altLang="zh-CN" sz="2200" dirty="0"/>
          </a:p>
        </p:txBody>
      </p:sp>
      <p:sp>
        <p:nvSpPr>
          <p:cNvPr id="5" name="QB_6_BD.425_1#ab509fff7?vja=1&amp;pid=cd4caa5c0&amp;color=0,0,0&amp;vtp=1"/>
          <p:cNvSpPr/>
          <p:nvPr/>
        </p:nvSpPr>
        <p:spPr>
          <a:xfrm>
            <a:off x="722376" y="2491359"/>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6" name="QB_6_AN.426_1#ab509fff7.blank?vja=1&amp;pid=cd4caa5c0&amp;color=0,0,0&amp;vpa=196&amp;vtp=1"/>
          <p:cNvSpPr/>
          <p:nvPr/>
        </p:nvSpPr>
        <p:spPr>
          <a:xfrm>
            <a:off x="2855976" y="2453259"/>
            <a:ext cx="987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whatever</a:t>
            </a:r>
            <a:endParaRPr lang="en-US" altLang="zh-CN" sz="2000" dirty="0"/>
          </a:p>
        </p:txBody>
      </p:sp>
      <p:sp>
        <p:nvSpPr>
          <p:cNvPr id="7" name="QB_6_AS.427_1#ab509fff7?vja=1&amp;pid=cd4caa5c0&amp;color=0,0,0&amp;vtp=1"/>
          <p:cNvSpPr/>
          <p:nvPr/>
        </p:nvSpPr>
        <p:spPr>
          <a:xfrm>
            <a:off x="722376" y="2916047"/>
            <a:ext cx="10753344" cy="770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句意为：她知道，无论她作出什么决定，她的家人肯定会支持她的。根据语境可知，此处表示“无论什么”，引导让步状语从句，故用whatever引导该从句。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82676c3d?vja=1&amp;pid=ace017a7b&amp;color=0,0,0&amp;vtp=1&amp;bt=1"/>
          <p:cNvSpPr/>
          <p:nvPr/>
        </p:nvSpPr>
        <p:spPr>
          <a:xfrm>
            <a:off x="722376" y="896112"/>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1.我一点也没想到这个过失会断送了我的职业生涯。（little置于句首的倒装）</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 ____ __ _______ _____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this</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fault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spelt</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end</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my</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0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career.</a:t>
            </a:r>
            <a:endParaRPr lang="en-US" altLang="zh-CN" sz="2000" dirty="0"/>
          </a:p>
        </p:txBody>
      </p:sp>
      <p:sp>
        <p:nvSpPr>
          <p:cNvPr id="4" name="QB_6_AN.429_1#482676c3d.blank?vja=1&amp;pid=ace017a7b&amp;color=0,0,0&amp;vpa=197&amp;vtp=1"/>
          <p:cNvSpPr/>
          <p:nvPr/>
        </p:nvSpPr>
        <p:spPr>
          <a:xfrm>
            <a:off x="782701" y="1620012"/>
            <a:ext cx="6048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Little</a:t>
            </a:r>
            <a:endParaRPr lang="en-US" altLang="zh-CN" sz="2000" dirty="0"/>
          </a:p>
        </p:txBody>
      </p:sp>
      <p:sp>
        <p:nvSpPr>
          <p:cNvPr id="5" name="QB_6_AN.430_1#482676c3d.blank?vja=1&amp;pid=ace017a7b&amp;color=0,0,0&amp;vpa=198&amp;vtp=1"/>
          <p:cNvSpPr/>
          <p:nvPr/>
        </p:nvSpPr>
        <p:spPr>
          <a:xfrm>
            <a:off x="1659001" y="1620012"/>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did</a:t>
            </a:r>
            <a:endParaRPr lang="en-US" altLang="zh-CN" sz="2000" dirty="0"/>
          </a:p>
        </p:txBody>
      </p:sp>
      <p:sp>
        <p:nvSpPr>
          <p:cNvPr id="6" name="QB_6_AN.431_1#482676c3d.blank?vja=1&amp;pid=ace017a7b&amp;color=0,0,0&amp;vpa=199&amp;vtp=1"/>
          <p:cNvSpPr/>
          <p:nvPr/>
        </p:nvSpPr>
        <p:spPr>
          <a:xfrm>
            <a:off x="2281301" y="1620012"/>
            <a:ext cx="141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endParaRPr lang="en-US" altLang="zh-CN" sz="2000" dirty="0"/>
          </a:p>
        </p:txBody>
      </p:sp>
      <p:sp>
        <p:nvSpPr>
          <p:cNvPr id="7" name="QB_6_AN.432_1#482676c3d.blank?vja=1&amp;pid=ace017a7b&amp;color=0,0,0&amp;vpa=200&amp;vtp=1"/>
          <p:cNvSpPr/>
          <p:nvPr/>
        </p:nvSpPr>
        <p:spPr>
          <a:xfrm>
            <a:off x="2687701" y="1607312"/>
            <a:ext cx="719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expect</a:t>
            </a:r>
            <a:endParaRPr lang="en-US" altLang="zh-CN" sz="2000" dirty="0"/>
          </a:p>
        </p:txBody>
      </p:sp>
      <p:sp>
        <p:nvSpPr>
          <p:cNvPr id="8" name="QB_6_AN.433_1#482676c3d.blank?vja=1&amp;pid=ace017a7b&amp;color=0,0,0&amp;vpa=201&amp;vtp=1"/>
          <p:cNvSpPr/>
          <p:nvPr/>
        </p:nvSpPr>
        <p:spPr>
          <a:xfrm>
            <a:off x="3716401" y="1620012"/>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9" name="QB_6_BD.434_1#ca8d6987b?vja=1&amp;pid=ace017a7b&amp;color=0,0,0&amp;vtp=1"/>
          <p:cNvSpPr/>
          <p:nvPr/>
        </p:nvSpPr>
        <p:spPr>
          <a:xfrm>
            <a:off x="722376" y="2039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2.我突然明白了，钱并不能弥补他在过去五年中所遭受的一切。（dawn）</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10" name="QB_6_AN.435_1#ca8d6987b.blank?vja=1&amp;pid=ace017a7b&amp;color=0,0,0&amp;vpa=202&amp;vtp=1"/>
          <p:cNvSpPr/>
          <p:nvPr/>
        </p:nvSpPr>
        <p:spPr>
          <a:xfrm>
            <a:off x="782701" y="2382647"/>
            <a:ext cx="21113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1" name="QB_6_AN.436_1#ca8d6987b.blank?vja=1&amp;pid=ace017a7b&amp;color=0,0,0&amp;vpa=203&amp;vtp=1"/>
          <p:cNvSpPr/>
          <p:nvPr/>
        </p:nvSpPr>
        <p:spPr>
          <a:xfrm>
            <a:off x="2359089" y="2382647"/>
            <a:ext cx="8477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dawned</a:t>
            </a:r>
            <a:endParaRPr lang="en-US" altLang="zh-CN" sz="2000" dirty="0"/>
          </a:p>
        </p:txBody>
      </p:sp>
      <p:sp>
        <p:nvSpPr>
          <p:cNvPr id="12" name="QB_6_AN.437_1#ca8d6987b.blank?vja=1&amp;pid=ace017a7b&amp;color=0,0,0&amp;vpa=204&amp;vtp=1"/>
          <p:cNvSpPr/>
          <p:nvPr/>
        </p:nvSpPr>
        <p:spPr>
          <a:xfrm>
            <a:off x="3527489" y="2382647"/>
            <a:ext cx="3111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3" name="QB_6_AN.438_1#ca8d6987b.blank?vja=1&amp;pid=ace017a7b&amp;color=0,0,0&amp;vpa=205&amp;vtp=1"/>
          <p:cNvSpPr/>
          <p:nvPr/>
        </p:nvSpPr>
        <p:spPr>
          <a:xfrm>
            <a:off x="4149789" y="2382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
        <p:nvSpPr>
          <p:cNvPr id="14" name="QB_6_AN.439_1#ca8d6987b.blank?vja=1&amp;pid=ace017a7b&amp;color=0,0,0&amp;vpa=206&amp;vtp=1"/>
          <p:cNvSpPr/>
          <p:nvPr/>
        </p:nvSpPr>
        <p:spPr>
          <a:xfrm>
            <a:off x="4822889" y="2382647"/>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5" name="QB_6_BD.440_1#230e8adb3?vja=1&amp;pid=ace017a7b&amp;color=0,0,0&amp;vtp=1"/>
          <p:cNvSpPr/>
          <p:nvPr/>
        </p:nvSpPr>
        <p:spPr>
          <a:xfrm>
            <a:off x="722376" y="3182747"/>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3.我的导师对我的论文提出了很多建议和意见，润色了我草稿的每一页。（polish;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draft）</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6" name="QB_6_AN.441_1#230e8adb3.blank?vja=1&amp;pid=ace017a7b&amp;color=0,0,0&amp;vpa=207&amp;vtp=1"/>
          <p:cNvSpPr/>
          <p:nvPr/>
        </p:nvSpPr>
        <p:spPr>
          <a:xfrm>
            <a:off x="8656638" y="3512947"/>
            <a:ext cx="1000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polishing</a:t>
            </a:r>
            <a:endParaRPr lang="en-US" altLang="zh-CN" sz="2000" dirty="0"/>
          </a:p>
        </p:txBody>
      </p:sp>
      <p:sp>
        <p:nvSpPr>
          <p:cNvPr id="17" name="QB_6_AN.442_1#230e8adb3.blank?vja=1&amp;pid=ace017a7b&amp;color=0,0,0&amp;vpa=208&amp;vtp=1"/>
          <p:cNvSpPr/>
          <p:nvPr/>
        </p:nvSpPr>
        <p:spPr>
          <a:xfrm>
            <a:off x="9962388" y="3512947"/>
            <a:ext cx="620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a:t>
            </a:r>
            <a:endParaRPr lang="en-US" altLang="zh-CN" sz="2000" dirty="0"/>
          </a:p>
        </p:txBody>
      </p:sp>
      <p:sp>
        <p:nvSpPr>
          <p:cNvPr id="18" name="QB_6_AN.443_1#230e8adb3.blank?vja=1&amp;pid=ace017a7b&amp;color=0,0,0&amp;vpa=209&amp;vtp=1"/>
          <p:cNvSpPr/>
          <p:nvPr/>
        </p:nvSpPr>
        <p:spPr>
          <a:xfrm>
            <a:off x="10861739" y="3512947"/>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page</a:t>
            </a:r>
            <a:endParaRPr lang="en-US" altLang="zh-CN" sz="2000" dirty="0"/>
          </a:p>
        </p:txBody>
      </p:sp>
      <p:sp>
        <p:nvSpPr>
          <p:cNvPr id="19" name="QB_6_AN.444_1#230e8adb3.blank?vja=1&amp;pid=ace017a7b&amp;color=0,0,0&amp;vpa=210&amp;vtp=1"/>
          <p:cNvSpPr/>
          <p:nvPr/>
        </p:nvSpPr>
        <p:spPr>
          <a:xfrm>
            <a:off x="757301" y="3906647"/>
            <a:ext cx="2682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20" name="QB_6_AN.445_1#230e8adb3.blank?vja=1&amp;pid=ace017a7b&amp;color=0,0,0&amp;vpa=211&amp;vtp=1"/>
          <p:cNvSpPr/>
          <p:nvPr/>
        </p:nvSpPr>
        <p:spPr>
          <a:xfrm>
            <a:off x="1278001" y="3893947"/>
            <a:ext cx="381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21" name="QB_6_AN.446_1#230e8adb3.blank?vja=1&amp;pid=ace017a7b&amp;color=0,0,0&amp;vpa=212&amp;vtp=1"/>
          <p:cNvSpPr/>
          <p:nvPr/>
        </p:nvSpPr>
        <p:spPr>
          <a:xfrm>
            <a:off x="1887601" y="3906647"/>
            <a:ext cx="534988"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draft</a:t>
            </a:r>
            <a:endParaRPr lang="en-US" altLang="zh-CN" sz="2000" dirty="0"/>
          </a:p>
        </p:txBody>
      </p:sp>
      <p:sp>
        <p:nvSpPr>
          <p:cNvPr id="22" name="QB_6_BD.447_1#ac2ded233?vja=1&amp;pid=ace017a7b&amp;color=0,0,0&amp;vtp=1"/>
          <p:cNvSpPr/>
          <p:nvPr/>
        </p:nvSpPr>
        <p:spPr>
          <a:xfrm>
            <a:off x="722376" y="4325747"/>
            <a:ext cx="10753344" cy="728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4.在发表重要演讲前，他深吸了一口气以使自己冷静下来。（compose）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3" name="QB_6_AN.448_1#ac2ded233.blank?vja=1&amp;pid=ace017a7b&amp;color=0,0,0&amp;vpa=213&amp;vtp=1"/>
          <p:cNvSpPr/>
          <p:nvPr/>
        </p:nvSpPr>
        <p:spPr>
          <a:xfrm>
            <a:off x="5537264" y="4668647"/>
            <a:ext cx="508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endParaRPr lang="en-US" altLang="zh-CN" sz="2000" dirty="0"/>
          </a:p>
        </p:txBody>
      </p:sp>
      <p:sp>
        <p:nvSpPr>
          <p:cNvPr id="24" name="QB_6_AN.449_1#ac2ded233.blank?vja=1&amp;pid=ace017a7b&amp;color=0,0,0&amp;vpa=214&amp;vtp=1"/>
          <p:cNvSpPr/>
          <p:nvPr/>
        </p:nvSpPr>
        <p:spPr>
          <a:xfrm>
            <a:off x="6337364" y="4668647"/>
            <a:ext cx="1698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25" name="QB_6_AN.450_1#ac2ded233.blank?vja=1&amp;pid=ace017a7b&amp;color=0,0,0&amp;vpa=215&amp;vtp=1"/>
          <p:cNvSpPr/>
          <p:nvPr/>
        </p:nvSpPr>
        <p:spPr>
          <a:xfrm>
            <a:off x="6781864" y="4655947"/>
            <a:ext cx="5365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deep</a:t>
            </a:r>
            <a:endParaRPr lang="en-US" altLang="zh-CN" sz="2000" dirty="0"/>
          </a:p>
        </p:txBody>
      </p:sp>
      <p:sp>
        <p:nvSpPr>
          <p:cNvPr id="26" name="QB_6_AN.451_1#ac2ded233.blank?vja=1&amp;pid=ace017a7b&amp;color=0,0,0&amp;vpa=216&amp;vtp=1"/>
          <p:cNvSpPr/>
          <p:nvPr/>
        </p:nvSpPr>
        <p:spPr>
          <a:xfrm>
            <a:off x="7594664" y="4668647"/>
            <a:ext cx="690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breath</a:t>
            </a:r>
            <a:endParaRPr lang="en-US" altLang="zh-CN" sz="2000" dirty="0"/>
          </a:p>
        </p:txBody>
      </p:sp>
      <p:sp>
        <p:nvSpPr>
          <p:cNvPr id="27" name="QB_6_AN.452_1#ac2ded233.blank?vja=1&amp;pid=ace017a7b&amp;color=0,0,0&amp;vpa=217&amp;vtp=1"/>
          <p:cNvSpPr/>
          <p:nvPr/>
        </p:nvSpPr>
        <p:spPr>
          <a:xfrm>
            <a:off x="8585264" y="4668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8" name="QB_6_AN.453_1#ac2ded233.blank?vja=1&amp;pid=ace017a7b&amp;color=0,0,0&amp;vpa=218&amp;vtp=1"/>
          <p:cNvSpPr/>
          <p:nvPr/>
        </p:nvSpPr>
        <p:spPr>
          <a:xfrm>
            <a:off x="9118664" y="4655947"/>
            <a:ext cx="958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compose</a:t>
            </a:r>
            <a:endParaRPr lang="en-US" altLang="zh-CN" sz="2000" dirty="0"/>
          </a:p>
        </p:txBody>
      </p:sp>
      <p:sp>
        <p:nvSpPr>
          <p:cNvPr id="29" name="QB_6_AN.454_1#ac2ded233.blank?vja=1&amp;pid=ace017a7b&amp;color=0,0,0&amp;vpa=219&amp;vtp=1"/>
          <p:cNvSpPr/>
          <p:nvPr/>
        </p:nvSpPr>
        <p:spPr>
          <a:xfrm>
            <a:off x="10388664" y="4668647"/>
            <a:ext cx="81597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himself</a:t>
            </a:r>
            <a:endParaRPr lang="en-US" altLang="zh-CN" sz="2000" dirty="0"/>
          </a:p>
        </p:txBody>
      </p:sp>
      <p:sp>
        <p:nvSpPr>
          <p:cNvPr id="30" name="QB_6_BD.455_1#f5a68a46a?vja=1&amp;pid=ace017a7b&amp;color=0,0,0&amp;vtp=1"/>
          <p:cNvSpPr/>
          <p:nvPr/>
        </p:nvSpPr>
        <p:spPr>
          <a:xfrm>
            <a:off x="722376" y="5087747"/>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5.在毕业典礼上，校长向学生们颁发了学位证书。（present;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certificate）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headmaster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
        <p:nvSpPr>
          <p:cNvPr id="31" name="QB_6_AN.456_1#f5a68a46a.blank?vja=1&amp;pid=ace017a7b&amp;color=0,0,0&amp;vpa=220&amp;vtp=1"/>
          <p:cNvSpPr/>
          <p:nvPr/>
        </p:nvSpPr>
        <p:spPr>
          <a:xfrm>
            <a:off x="6057646" y="5417947"/>
            <a:ext cx="10287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presented</a:t>
            </a:r>
            <a:endParaRPr lang="en-US" altLang="zh-CN" sz="2000" dirty="0"/>
          </a:p>
        </p:txBody>
      </p:sp>
      <p:sp>
        <p:nvSpPr>
          <p:cNvPr id="32" name="QB_6_AN.457_1#f5a68a46a.blank?vja=1&amp;pid=ace017a7b&amp;color=0,0,0&amp;vpa=221&amp;vtp=1"/>
          <p:cNvSpPr/>
          <p:nvPr/>
        </p:nvSpPr>
        <p:spPr>
          <a:xfrm>
            <a:off x="7403592" y="5430647"/>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3" name="QB_6_AN.458_1#f5a68a46a.blank?vja=1&amp;pid=ace017a7b&amp;color=0,0,0&amp;vpa=222&amp;vtp=1"/>
          <p:cNvSpPr/>
          <p:nvPr/>
        </p:nvSpPr>
        <p:spPr>
          <a:xfrm>
            <a:off x="8114538" y="5417947"/>
            <a:ext cx="733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degree</a:t>
            </a:r>
            <a:endParaRPr lang="en-US" altLang="zh-CN" sz="2000" dirty="0"/>
          </a:p>
        </p:txBody>
      </p:sp>
      <p:sp>
        <p:nvSpPr>
          <p:cNvPr id="34" name="QB_6_AN.459_1#f5a68a46a.blank?vja=1&amp;pid=ace017a7b&amp;color=0,0,0&amp;vpa=223&amp;vtp=1"/>
          <p:cNvSpPr/>
          <p:nvPr/>
        </p:nvSpPr>
        <p:spPr>
          <a:xfrm>
            <a:off x="9168384" y="5430647"/>
            <a:ext cx="11668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certificates</a:t>
            </a:r>
            <a:endParaRPr lang="en-US" altLang="zh-CN" sz="2000" dirty="0"/>
          </a:p>
        </p:txBody>
      </p:sp>
      <p:sp>
        <p:nvSpPr>
          <p:cNvPr id="35" name="QB_6_AN.460_1#f5a68a46a.blank?vja=1&amp;pid=ace017a7b&amp;color=0,0,0&amp;vpa=224&amp;vtp=1"/>
          <p:cNvSpPr/>
          <p:nvPr/>
        </p:nvSpPr>
        <p:spPr>
          <a:xfrm>
            <a:off x="10641330" y="5430647"/>
            <a:ext cx="254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P spid="20" grpId="0" animBg="1" build="p"/>
      <p:bldP spid="21" grpId="0" animBg="1" build="p"/>
      <p:bldP spid="23" grpId="0" animBg="1" build="p"/>
      <p:bldP spid="24" grpId="0" animBg="1" build="p"/>
      <p:bldP spid="25" grpId="0" animBg="1" build="p"/>
      <p:bldP spid="26" grpId="0" animBg="1" build="p"/>
      <p:bldP spid="27" grpId="0" animBg="1" build="p"/>
      <p:bldP spid="28" grpId="0" animBg="1" build="p"/>
      <p:bldP spid="29" grpId="0" animBg="1" build="p"/>
      <p:bldP spid="31" grpId="0" animBg="1" build="p"/>
      <p:bldP spid="32" grpId="0" animBg="1" build="p"/>
      <p:bldP spid="33" grpId="0" animBg="1" build="p"/>
      <p:bldP spid="34" grpId="0" animBg="1" build="p"/>
      <p:bldP spid="3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1_1#d8035cfee?vja=1&amp;pid=68a891643&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[重庆部分校联考2025高二月考]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Ohio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Scripps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Scripps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（监督）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 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Kansas,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railroad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railroad.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1_1#d8035cfee?vja=1&amp;pid=68a891643&amp;color=0,0,0&amp;vtp=1&amp;bt=1"/>
          <p:cNvSpPr/>
          <p:nvPr/>
        </p:nvSpPr>
        <p:spPr>
          <a:xfrm>
            <a:off x="722376" y="900000"/>
            <a:ext cx="10753344" cy="4533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Scripps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emphasizes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Scripps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000" dirty="0"/>
          </a:p>
        </p:txBody>
      </p:sp>
      <p:sp>
        <p:nvSpPr>
          <p:cNvPr id="3" name="QM_6_EX.462_1#d8035cfee?vja=1&amp;pid=68a891643&amp;color=0,0,0&amp;vtp=1"/>
          <p:cNvSpPr/>
          <p:nvPr/>
        </p:nvSpPr>
        <p:spPr>
          <a:xfrm>
            <a:off x="719328" y="5480946"/>
            <a:ext cx="10753344" cy="732409"/>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本文是一篇新闻报道。文章主要报道了俄亥俄大学斯克里普斯传播学院院长斯科特·蒂茨沃思的职业经历、学术成就以及他为学生提供的建议，展现了他对教育事业的热情和责任感。</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3_1#c3db8f589?vja=1&amp;pid=d8035cfe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4_1#c3db8f589.bracket?vja=1&amp;pid=d8035cfee&amp;color=0,0,0&amp;vpa=225&amp;vtp=1"/>
          <p:cNvSpPr/>
          <p:nvPr/>
        </p:nvSpPr>
        <p:spPr>
          <a:xfrm>
            <a:off x="6998335"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63_2#c3db8f589.choices?vja=1&amp;pid=d8035cfee&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A.Ensuring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admissions.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
        <p:nvSpPr>
          <p:cNvPr id="5" name="QC_7_AS.465_1#c3db8f589?vja=1&amp;pid=d8035cfee&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细节理解题。根据文章第一段中的“However,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assisting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goals.‘I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interacting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Titsworth.”可知，蒂茨沃思认为自己工作中最喜欢且最重要的部分是与学生相处、互动，帮助他们实现目标，即他最看重的是与学生建立联系。故选D项。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6_1#4f8697e81?vja=1&amp;pid=d8035cfee&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67_1#4f8697e81.bracket?vja=1&amp;pid=d8035cfee&amp;color=0,0,0&amp;mp=1&amp;vpa=226&amp;vtp=1"/>
          <p:cNvSpPr/>
          <p:nvPr/>
        </p:nvSpPr>
        <p:spPr>
          <a:xfrm>
            <a:off x="8541576"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66_2#4f8697e81.choices?vja=1&amp;pid=d8035cfee&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endParaRPr lang="en-US" altLang="zh-CN" sz="2000" dirty="0"/>
          </a:p>
        </p:txBody>
      </p:sp>
      <p:sp>
        <p:nvSpPr>
          <p:cNvPr id="5" name="QC_7_AS.468_1#4f8697e81?vja=1&amp;pid=d8035cfee&amp;color=0,0,0&amp;vtp=1"/>
          <p:cNvSpPr/>
          <p:nvPr/>
        </p:nvSpPr>
        <p:spPr>
          <a:xfrm>
            <a:off x="722376" y="2077847"/>
            <a:ext cx="10753344" cy="1151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细节理解题。根据文章第二段中的“But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route—going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communication.”可知，蒂茨沃思选择与家人不同的职业道路是为了追求自己对媒体和传播的兴趣。故选C项。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9_1#7df05915c?vja=1&amp;pid=d8035cfee&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0_1#7df05915c.bracket?vja=1&amp;pid=d8035cfee&amp;color=0,0,0&amp;vpa=227&amp;vtp=1"/>
          <p:cNvSpPr/>
          <p:nvPr/>
        </p:nvSpPr>
        <p:spPr>
          <a:xfrm>
            <a:off x="5049901"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69_2#7df05915c.choices?vja=1&amp;pid=d8035cfee&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A.Titsworth’s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C.Titsworth’s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p:txBody>
      </p:sp>
      <p:sp>
        <p:nvSpPr>
          <p:cNvPr id="5" name="QC_7_AS.471_1#7df05915c?vja=1&amp;pid=d8035cfee&amp;color=0,0,0&amp;vtp=1"/>
          <p:cNvSpPr/>
          <p:nvPr/>
        </p:nvSpPr>
        <p:spPr>
          <a:xfrm>
            <a:off x="722376" y="2077847"/>
            <a:ext cx="10753344" cy="1151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文章第四段提到蒂茨沃思是课堂传播效果研究领域的顶尖学者，已发表了50多部相关著作、书籍章节和论文，且其最新研究探索了学生情感体验与学习活动之间的关联方式。这些内容均围绕他在学术上的成就展开，因此该段主要介绍他的成就。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2_1#a7b6f8f20?vja=1&amp;pid=d8035cfee&amp;color=0,0,0&amp;mp=1&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Titsworth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3_1#a7b6f8f20.bracket?vja=1&amp;pid=d8035cfee&amp;color=0,0,0&amp;mp=1&amp;vpa=228&amp;vtp=1"/>
          <p:cNvSpPr/>
          <p:nvPr/>
        </p:nvSpPr>
        <p:spPr>
          <a:xfrm>
            <a:off x="6536373"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72_2#a7b6f8f20.choices?vja=1&amp;pid=d8035cfee&amp;color=0,0,0&amp;vtp=1"/>
          <p:cNvSpPr/>
          <p:nvPr/>
        </p:nvSpPr>
        <p:spPr>
          <a:xfrm>
            <a:off x="722376" y="1277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happenings.</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C.Sharpen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endParaRPr lang="en-US" altLang="zh-CN" sz="2000" dirty="0"/>
          </a:p>
        </p:txBody>
      </p:sp>
      <p:sp>
        <p:nvSpPr>
          <p:cNvPr id="5" name="QC_7_AS.474_1#a7b6f8f20?vja=1&amp;pid=d8035cfee&amp;color=0,0,0&amp;vtp=1"/>
          <p:cNvSpPr/>
          <p:nvPr/>
        </p:nvSpPr>
        <p:spPr>
          <a:xfrm>
            <a:off x="722376" y="2077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细节理解题。根据文章最后一段“‘Get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said.”可知，蒂茨沃思建议新生多认识人，因为人际关系对他们的成长影响很大，即他希望新生提升社交技能。故选C项。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d9ed595a.fixed?vja=1&amp;pid=722d4a4a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4#9d9ed595a.fixed?vja=1&amp;pid=722d4a4a0&amp;color=255,255,255&amp;vtp=1"/>
          <p:cNvSpPr/>
          <p:nvPr/>
        </p:nvSpPr>
        <p:spPr>
          <a:xfrm>
            <a:off x="0" y="3163824"/>
            <a:ext cx="12188952" cy="1298448"/>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Ⅲ</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Extended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Project</a:t>
            </a:r>
            <a:endParaRPr lang="en-US" altLang="zh-CN" sz="4400" dirty="0"/>
          </a:p>
        </p:txBody>
      </p:sp>
      <p:pic>
        <p:nvPicPr>
          <p:cNvPr id="4" name="C_4#9d9ed595a.fixed?vja=1&amp;pid=722d4a4a0&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9d9ed595a.fixed?vja=1&amp;pid=722d4a4a0&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5_1#92945552d?vja=1&amp;pid=fcf6b0447&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reopened.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Sheilagh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Blyth,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therapist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（治疗专家）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Amanda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Spielman,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degradation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（退化）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recovered.”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_1#5fbce7452?vja=1&amp;pid=01e8047a4&amp;color=0,0,0&amp;mp=1&amp;vtp=1&amp;bt=1"/>
          <p:cNvSpPr/>
          <p:nvPr/>
        </p:nvSpPr>
        <p:spPr>
          <a:xfrm>
            <a:off x="722376" y="900000"/>
            <a:ext cx="10753344" cy="1109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4.我开始看起来有点累了，我想喝点能让我感觉更加神清气爽、不那么疲劳的东西。（refreshed）</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endParaRPr lang="en-US" altLang="zh-CN" sz="2000" dirty="0"/>
          </a:p>
        </p:txBody>
      </p:sp>
      <p:sp>
        <p:nvSpPr>
          <p:cNvPr id="3" name="QB_6_AN.52_1#5fbce7452.blank?vja=1&amp;pid=01e8047a4&amp;color=0,0,0&amp;mp=1&amp;vpa=28&amp;vtp=1"/>
          <p:cNvSpPr/>
          <p:nvPr/>
        </p:nvSpPr>
        <p:spPr>
          <a:xfrm>
            <a:off x="9360980" y="1242900"/>
            <a:ext cx="606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4" name="QB_6_AN.53_1#5fbce7452.blank?vja=1&amp;pid=01e8047a4&amp;color=0,0,0&amp;mp=1&amp;vpa=29&amp;vtp=1"/>
          <p:cNvSpPr/>
          <p:nvPr/>
        </p:nvSpPr>
        <p:spPr>
          <a:xfrm>
            <a:off x="10244709" y="124290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
        <p:nvSpPr>
          <p:cNvPr id="5" name="QB_6_AN.54_1#5fbce7452.blank?vja=1&amp;pid=01e8047a4&amp;color=0,0,0&amp;mp=1&amp;vpa=30&amp;vtp=1"/>
          <p:cNvSpPr/>
          <p:nvPr/>
        </p:nvSpPr>
        <p:spPr>
          <a:xfrm>
            <a:off x="10912539" y="124290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feel</a:t>
            </a:r>
            <a:endParaRPr lang="en-US" altLang="zh-CN" sz="2000" dirty="0"/>
          </a:p>
        </p:txBody>
      </p:sp>
      <p:sp>
        <p:nvSpPr>
          <p:cNvPr id="6" name="QB_6_AN.55_1#5fbce7452.blank?vja=1&amp;pid=01e8047a4&amp;color=0,0,0&amp;mp=1&amp;vpa=31&amp;vtp=1"/>
          <p:cNvSpPr/>
          <p:nvPr/>
        </p:nvSpPr>
        <p:spPr>
          <a:xfrm>
            <a:off x="795401" y="1623900"/>
            <a:ext cx="57785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7" name="QB_6_AN.56_1#5fbce7452.blank?vja=1&amp;pid=01e8047a4&amp;color=0,0,0&amp;mp=1&amp;vpa=32&amp;vtp=1"/>
          <p:cNvSpPr/>
          <p:nvPr/>
        </p:nvSpPr>
        <p:spPr>
          <a:xfrm>
            <a:off x="1659001" y="1623900"/>
            <a:ext cx="10001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refreshed</a:t>
            </a:r>
            <a:endParaRPr lang="en-US" altLang="zh-CN" sz="2000" dirty="0"/>
          </a:p>
        </p:txBody>
      </p:sp>
      <p:sp>
        <p:nvSpPr>
          <p:cNvPr id="8" name="QB_6_BD.57_1#60d0aa72f?vja=1&amp;pid=01e8047a4&amp;color=0,0,0&amp;vtp=1"/>
          <p:cNvSpPr/>
          <p:nvPr/>
        </p:nvSpPr>
        <p:spPr>
          <a:xfrm>
            <a:off x="722376" y="2052270"/>
            <a:ext cx="10753344" cy="1113155"/>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5.上面的结论是基于价格将保持稳定的假设。（assumption）</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steady.</a:t>
            </a:r>
            <a:endParaRPr lang="en-US" altLang="zh-CN" sz="2000" dirty="0"/>
          </a:p>
        </p:txBody>
      </p:sp>
      <p:sp>
        <p:nvSpPr>
          <p:cNvPr id="9" name="QB_6_AN.58_1#60d0aa72f.blank?vja=1&amp;pid=01e8047a4&amp;color=0,0,0&amp;vpa=33&amp;vtp=1"/>
          <p:cNvSpPr/>
          <p:nvPr/>
        </p:nvSpPr>
        <p:spPr>
          <a:xfrm>
            <a:off x="3368358" y="2395170"/>
            <a:ext cx="225425"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0" name="QB_6_AN.59_1#60d0aa72f.blank?vja=1&amp;pid=01e8047a4&amp;color=0,0,0&amp;vpa=34&amp;vtp=1"/>
          <p:cNvSpPr/>
          <p:nvPr/>
        </p:nvSpPr>
        <p:spPr>
          <a:xfrm>
            <a:off x="3898456" y="2395170"/>
            <a:ext cx="635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11" name="QB_6_AN.60_1#60d0aa72f.blank?vja=1&amp;pid=01e8047a4&amp;color=0,0,0&amp;vpa=35&amp;vtp=1"/>
          <p:cNvSpPr/>
          <p:nvPr/>
        </p:nvSpPr>
        <p:spPr>
          <a:xfrm>
            <a:off x="4822254" y="2382470"/>
            <a:ext cx="8890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sz="2000" dirty="0"/>
          </a:p>
        </p:txBody>
      </p:sp>
      <p:sp>
        <p:nvSpPr>
          <p:cNvPr id="12" name="QB_6_AN.61_1#60d0aa72f.blank?vja=1&amp;pid=01e8047a4&amp;color=0,0,0&amp;vpa=36&amp;vtp=1"/>
          <p:cNvSpPr/>
          <p:nvPr/>
        </p:nvSpPr>
        <p:spPr>
          <a:xfrm>
            <a:off x="6000052" y="2395170"/>
            <a:ext cx="3667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3" name="QB_6_AN.62_1#60d0aa72f.blank?vja=1&amp;pid=01e8047a4&amp;color=0,0,0&amp;vpa=37&amp;vtp=1"/>
          <p:cNvSpPr/>
          <p:nvPr/>
        </p:nvSpPr>
        <p:spPr>
          <a:xfrm>
            <a:off x="6695250" y="2382470"/>
            <a:ext cx="12112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assumption</a:t>
            </a:r>
            <a:endParaRPr lang="en-US" altLang="zh-CN" sz="2000" dirty="0"/>
          </a:p>
        </p:txBody>
      </p:sp>
      <p:sp>
        <p:nvSpPr>
          <p:cNvPr id="14" name="QB_6_AN.63_1#60d0aa72f.blank?vja=1&amp;pid=01e8047a4&amp;color=0,0,0&amp;vpa=38&amp;vtp=1"/>
          <p:cNvSpPr/>
          <p:nvPr/>
        </p:nvSpPr>
        <p:spPr>
          <a:xfrm>
            <a:off x="8254048" y="2395170"/>
            <a:ext cx="43656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4"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5_1#92945552d?vja=1&amp;pid=fcf6b0447&amp;color=0,0,0&amp;vtp=1&amp;bt=1"/>
          <p:cNvSpPr/>
          <p:nvPr/>
        </p:nvSpPr>
        <p:spPr>
          <a:xfrm>
            <a:off x="722376" y="900000"/>
            <a:ext cx="10753344" cy="4919853"/>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brother.“His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Blyth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exams.“Learning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pencil,”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consultant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Penpals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eleven-year-olds.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Ragnhild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Oussoren,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graphologist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（笔迹学</a:t>
            </a:r>
            <a:endParaRPr lang="en-US" altLang="zh-CN" sz="2000" dirty="0"/>
          </a:p>
        </p:txBody>
      </p:sp>
    </p:spTree>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75_1#92945552d?vja=1&amp;pid=fcf6b0447&amp;color=0,0,0&amp;vtp=1&amp;bt=1"/>
          <p:cNvSpPr/>
          <p:nvPr/>
        </p:nvSpPr>
        <p:spPr>
          <a:xfrm>
            <a:off x="722376" y="900000"/>
            <a:ext cx="10753344" cy="1104202"/>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#1.9</a:t>
            </a:r>
            <a:endParaRPr lang="en-US" altLang="zh-CN" sz="2000" dirty="0"/>
          </a:p>
        </p:txBody>
      </p:sp>
      <p:sp>
        <p:nvSpPr>
          <p:cNvPr id="3" name="QM_6_EX.476_1#92945552d?vja=1&amp;pid=fcf6b0447&amp;color=0,0,0&amp;vtp=1"/>
          <p:cNvSpPr/>
          <p:nvPr/>
        </p:nvSpPr>
        <p:spPr>
          <a:xfrm>
            <a:off x="722376" y="2045398"/>
            <a:ext cx="10753344" cy="732155"/>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本文是一篇说明文，介绍了部分学生的书写能力退化，连父母都无法辨认出孩子在圣诞节愿望清单上写的字。针对此现象，“书法舞”项目备受青睐。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7_1#f54c05798?vja=1&amp;pid=92945552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78_1#f54c05798.bracket?vja=1&amp;pid=92945552d&amp;color=0,0,0&amp;vpa=229&amp;vtp=1"/>
          <p:cNvSpPr/>
          <p:nvPr/>
        </p:nvSpPr>
        <p:spPr>
          <a:xfrm>
            <a:off x="8555355" y="896113"/>
            <a:ext cx="227013"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477_2#f54c05798.choices?vja=1&amp;pid=92945552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crisis.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endParaRPr lang="en-US" altLang="zh-CN" sz="2000" dirty="0"/>
          </a:p>
        </p:txBody>
      </p:sp>
      <p:sp>
        <p:nvSpPr>
          <p:cNvPr id="5" name="QC_7_AS.479_1#f54c05798?vja=1&amp;pid=92945552d&amp;color=0,0,0&amp;vtp=1"/>
          <p:cNvSpPr/>
          <p:nvPr/>
        </p:nvSpPr>
        <p:spPr>
          <a:xfrm>
            <a:off x="722376" y="2839847"/>
            <a:ext cx="10753344" cy="1532255"/>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第一段提到父母无法辨认孩子的圣诞节愿望清单，老师难以看懂学生的作业，这一切都是由于孩子的书写能力有所退化。下文围绕该现象展开，并介绍了相关专家的看法以及为解决该问题成立的“书法舞”项目。由此可知，第一段提到圣诞节愿望清单是为了引出“孩子的书写能力陷入危机”这一话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0_1#51102cf01?vja=1&amp;pid=92945552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1_1#51102cf01.bracket?vja=1&amp;pid=92945552d&amp;color=0,0,0&amp;vpa=230&amp;vtp=1"/>
          <p:cNvSpPr/>
          <p:nvPr/>
        </p:nvSpPr>
        <p:spPr>
          <a:xfrm>
            <a:off x="817886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80_2#51102cf01.choices?vja=1&amp;pid=92945552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2000" dirty="0"/>
          </a:p>
        </p:txBody>
      </p:sp>
      <p:sp>
        <p:nvSpPr>
          <p:cNvPr id="5" name="QC_7_AS.482_1#51102cf01?vja=1&amp;pid=92945552d&amp;color=0,0,0&amp;vtp=1"/>
          <p:cNvSpPr/>
          <p:nvPr/>
        </p:nvSpPr>
        <p:spPr>
          <a:xfrm>
            <a:off x="722376" y="2839847"/>
            <a:ext cx="10753344" cy="1532255"/>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词义猜测题。根据上文“handwriting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parents—it’s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analyze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home”以及画线词后的the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degradation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recovered可知，孩子的书写能力退化。因此，画线词This指代孩子的书写变得越来越差这一问题。故选D项。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82_2#51102cf01?vja=1&amp;pid=92945552d&amp;color=0,0,0&amp;mp=1&amp;vtp=1&amp;bt=1"/>
          <p:cNvSpPr/>
          <p:nvPr/>
        </p:nvSpPr>
        <p:spPr>
          <a:xfrm>
            <a:off x="722376" y="900000"/>
            <a:ext cx="10753344" cy="1875409"/>
          </a:xfrm>
          <a:prstGeom prst="rect">
            <a:avLst/>
          </a:prstGeom>
          <a:noFill/>
        </p:spPr>
        <p:txBody>
          <a:bodyPr wrap="square" lIns="0" tIns="0" rIns="0" bIns="0" rtlCol="0" anchor="t"/>
          <a:lstStyle/>
          <a:p>
            <a:pPr algn="just">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代词指代题的解题技巧</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对代词指代内容的猜测需要考虑上文语境。代词通常指代前文某一名词或名词短语的含义。如本题中This一词的含义就要联系上一段的尾句，该句提到了孩子在书本上写的字难以辨认，给父母在家辅导作业造成困扰，而画线词所在句是对该问题的进一步举例说明，因此This指代孩子书写变差这一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3_1#59472b9f1?vja=1&amp;pid=92945552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Blyth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4_1#59472b9f1.bracket?vja=1&amp;pid=92945552d&amp;color=0,0,0&amp;vpa=231&amp;vtp=1"/>
          <p:cNvSpPr/>
          <p:nvPr/>
        </p:nvSpPr>
        <p:spPr>
          <a:xfrm>
            <a:off x="771531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483_2#59472b9f1.choices?vja=1&amp;pid=92945552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C.Handwriting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11-year-olds.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handwriting.</a:t>
            </a:r>
            <a:endParaRPr lang="en-US" altLang="zh-CN" sz="2000" dirty="0"/>
          </a:p>
        </p:txBody>
      </p:sp>
      <p:sp>
        <p:nvSpPr>
          <p:cNvPr id="5" name="QC_7_AS.485_1#59472b9f1?vja=1&amp;pid=92945552d&amp;color=0,0,0&amp;vtp=1"/>
          <p:cNvSpPr/>
          <p:nvPr/>
        </p:nvSpPr>
        <p:spPr>
          <a:xfrm>
            <a:off x="722376" y="2839847"/>
            <a:ext cx="10753344" cy="1532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细节理解题。根据第六段中布莱思的想法handwriting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practised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regularly以及巴杰尔所说的话Learning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day-to-day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pencil可知，他们都认为经常练习对提高书法有帮助。故选D项。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86_1#430eced50?vja=1&amp;pid=92945552d&amp;color=0,0,0&amp;vtp=1&amp;bt=1"/>
          <p:cNvSpPr/>
          <p:nvPr/>
        </p:nvSpPr>
        <p:spPr>
          <a:xfrm>
            <a:off x="722376" y="896113"/>
            <a:ext cx="10753344" cy="347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87_1#430eced50.bracket?vja=1&amp;pid=92945552d&amp;color=0,0,0&amp;vpa=232&amp;vtp=1"/>
          <p:cNvSpPr/>
          <p:nvPr/>
        </p:nvSpPr>
        <p:spPr>
          <a:xfrm>
            <a:off x="7267004" y="896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86_2#430eced50.choices?vja=1&amp;pid=92945552d&amp;color=0,0,0&amp;vtp=1"/>
          <p:cNvSpPr/>
          <p:nvPr/>
        </p:nvSpPr>
        <p:spPr>
          <a:xfrm>
            <a:off x="722376" y="1277747"/>
            <a:ext cx="10753344" cy="1490853"/>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advocates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endParaRPr lang="en-US" altLang="zh-CN" sz="2000" dirty="0"/>
          </a:p>
        </p:txBody>
      </p:sp>
      <p:sp>
        <p:nvSpPr>
          <p:cNvPr id="5" name="QC_7_AS.488_1#430eced50?vja=1&amp;pid=92945552d&amp;color=0,0,0&amp;vtp=1"/>
          <p:cNvSpPr/>
          <p:nvPr/>
        </p:nvSpPr>
        <p:spPr>
          <a:xfrm>
            <a:off x="722376" y="2839847"/>
            <a:ext cx="10753344" cy="76695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细节理解题。根据倒数第二段中的Strauss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programme可知，“书法舞”项目吸引了学校越来越多的关注。故选A项。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9_1#154cb0a37?vja=1&amp;pid=fcf6b0447&amp;color=0,0,0&amp;vtp=1&amp;bt=1"/>
          <p:cNvSpPr/>
          <p:nvPr/>
        </p:nvSpPr>
        <p:spPr>
          <a:xfrm>
            <a:off x="722376" y="900000"/>
            <a:ext cx="10753344" cy="5217033"/>
          </a:xfrm>
          <a:prstGeom prst="rect">
            <a:avLst/>
          </a:prstGeom>
          <a:noFill/>
        </p:spPr>
        <p:txBody>
          <a:bodyPr wrap="square" lIns="0" tIns="0" rIns="0" bIns="0" rtlCol="0" anchor="t"/>
          <a:lstStyle/>
          <a:p>
            <a:pPr algn="ctr">
              <a:lnSpc>
                <a:spcPct val="123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[安徽A10联盟2024高二学情调研]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Kenya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certificates.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drawbacks</a:t>
            </a:r>
            <a:endParaRPr lang="en-US" altLang="zh-CN" sz="2000" dirty="0"/>
          </a:p>
        </p:txBody>
      </p:sp>
    </p:spTree>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89_1#154cb0a37?vja=1&amp;pid=fcf6b0447&amp;color=0,0,0&amp;vtp=1&amp;bt=1"/>
          <p:cNvSpPr/>
          <p:nvPr/>
        </p:nvSpPr>
        <p:spPr>
          <a:xfrm>
            <a:off x="722376" y="731325"/>
            <a:ext cx="10753344" cy="4914202"/>
          </a:xfrm>
          <a:prstGeom prst="rect">
            <a:avLst/>
          </a:prstGeom>
          <a:noFill/>
        </p:spPr>
        <p:txBody>
          <a:bodyPr wrap="square" lIns="0" tIns="0" rIns="0" bIns="0" rtlCol="0" anchor="t"/>
          <a:lstStyle/>
          <a:p>
            <a:pPr algn="just">
              <a:lnSpc>
                <a:spcPct val="11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2000" dirty="0"/>
          </a:p>
          <a:p>
            <a:pPr algn="just">
              <a:lnSpc>
                <a:spcPct val="11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administration.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endParaRPr lang="en-US" altLang="zh-CN" sz="2000" dirty="0"/>
          </a:p>
          <a:p>
            <a:pPr algn="just">
              <a:lnSpc>
                <a:spcPct val="11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endParaRPr lang="en-US" altLang="zh-CN" sz="2000" dirty="0"/>
          </a:p>
          <a:p>
            <a:pPr algn="just">
              <a:lnSpc>
                <a:spcPct val="11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#1.1.6</a:t>
            </a:r>
            <a:endParaRPr lang="en-US" altLang="zh-CN" sz="2000" dirty="0"/>
          </a:p>
        </p:txBody>
      </p:sp>
      <p:sp>
        <p:nvSpPr>
          <p:cNvPr id="3" name="QM_6_EX.490_1#154cb0a37?vja=1&amp;pid=fcf6b0447&amp;color=0,0,0&amp;vtp=1"/>
          <p:cNvSpPr/>
          <p:nvPr/>
        </p:nvSpPr>
        <p:spPr>
          <a:xfrm>
            <a:off x="624722" y="5291555"/>
            <a:ext cx="10753344" cy="732409"/>
          </a:xfrm>
          <a:prstGeom prst="rect">
            <a:avLst/>
          </a:prstGeom>
          <a:noFill/>
        </p:spPr>
        <p:txBody>
          <a:bodyPr wrap="square" lIns="0" tIns="0" rIns="0" bIns="0" rtlCol="0" anchor="t"/>
          <a:lstStyle/>
          <a:p>
            <a:pPr algn="l">
              <a:lnSpc>
                <a:spcPct val="114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本文是一篇说明文。文章主要介绍了教育技术在近年来发生的巨大变化，特别是在线学习和人工智能在教育行业的应用，以及这些变化如何影响学生的学习方式和教师的教学方式。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91_1#ec50f5095?vja=1&amp;pid=154cb0a37&amp;color=0,0,0&amp;vtp=1&amp;bt=1"/>
          <p:cNvSpPr/>
          <p:nvPr/>
        </p:nvSpPr>
        <p:spPr>
          <a:xfrm>
            <a:off x="722376" y="896113"/>
            <a:ext cx="10753344" cy="728853"/>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492_1#ec50f5095.bracket?vja=1&amp;pid=154cb0a37&amp;color=0,0,0&amp;vpa=233&amp;vtp=1"/>
          <p:cNvSpPr/>
          <p:nvPr/>
        </p:nvSpPr>
        <p:spPr>
          <a:xfrm>
            <a:off x="1547876" y="1277113"/>
            <a:ext cx="241300" cy="351155"/>
          </a:xfrm>
          <a:prstGeom prst="rect">
            <a:avLst/>
          </a:prstGeom>
          <a:noFill/>
        </p:spPr>
        <p:txBody>
          <a:bodyPr wrap="non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491_2#ec50f5095.choices?vja=1&amp;pid=154cb0a37&amp;color=0,0,0&amp;vtp=1"/>
          <p:cNvSpPr/>
          <p:nvPr/>
        </p:nvSpPr>
        <p:spPr>
          <a:xfrm>
            <a:off x="722376" y="1658747"/>
            <a:ext cx="10753344" cy="728853"/>
          </a:xfrm>
          <a:prstGeom prst="rect">
            <a:avLst/>
          </a:prstGeom>
          <a:noFill/>
        </p:spPr>
        <p:txBody>
          <a:bodyPr wrap="square" lIns="0" tIns="0" rIns="0" bIns="0" rtlCol="0" anchor="t"/>
          <a:lstStyle/>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blogging.</a:t>
            </a:r>
            <a:endParaRPr lang="en-US" altLang="zh-CN" sz="2000" dirty="0"/>
          </a:p>
          <a:p>
            <a:pPr>
              <a:lnSpc>
                <a:spcPct val="125000"/>
              </a:lnSpc>
              <a:tabLst>
                <a:tab pos="548386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endParaRPr lang="en-US" altLang="zh-CN" sz="2000" dirty="0"/>
          </a:p>
        </p:txBody>
      </p:sp>
      <p:sp>
        <p:nvSpPr>
          <p:cNvPr id="5" name="QC_7_AS.493_1#ec50f5095?vja=1&amp;pid=154cb0a37&amp;color=0,0,0&amp;vtp=1"/>
          <p:cNvSpPr/>
          <p:nvPr/>
        </p:nvSpPr>
        <p:spPr>
          <a:xfrm>
            <a:off x="722376" y="2458847"/>
            <a:ext cx="10753344" cy="15325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Kenya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certificates.”可知，在线学习使来自不同国家的学生同时学习相同的教学材料并参与课程。故选A项。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ags/tag1.xml><?xml version="1.0" encoding="utf-8"?>
<p:tagLst xmlns:p="http://schemas.openxmlformats.org/presentationml/2006/main">
  <p:tag name="KSO_WM_DIAGRAM_VIRTUALLY_FRAME" val="{&quot;height&quot;:320.71992125984247,&quot;left&quot;:56.879999999999995,&quot;top&quot;:66.56007874015748,&quot;width&quot;:846.72}"/>
</p:tagLst>
</file>

<file path=ppt/tags/tag10.xml><?xml version="1.0" encoding="utf-8"?>
<p:tagLst xmlns:p="http://schemas.openxmlformats.org/presentationml/2006/main">
  <p:tag name="commondata" val="eyJoZGlkIjoiNjhhYWY1ZDI1YzRkNGVjYWI0NWZjZGI3NGRlMmEyZDcifQ=="/>
</p:tagLst>
</file>

<file path=ppt/tags/tag2.xml><?xml version="1.0" encoding="utf-8"?>
<p:tagLst xmlns:p="http://schemas.openxmlformats.org/presentationml/2006/main">
  <p:tag name="KSO_WM_DIAGRAM_VIRTUALLY_FRAME" val="{&quot;height&quot;:320.71992125984247,&quot;left&quot;:56.879999999999995,&quot;top&quot;:66.56007874015748,&quot;width&quot;:846.72}"/>
</p:tagLst>
</file>

<file path=ppt/tags/tag3.xml><?xml version="1.0" encoding="utf-8"?>
<p:tagLst xmlns:p="http://schemas.openxmlformats.org/presentationml/2006/main">
  <p:tag name="KSO_WM_DIAGRAM_VIRTUALLY_FRAME" val="{&quot;height&quot;:320.71992125984247,&quot;left&quot;:56.879999999999995,&quot;top&quot;:66.56007874015748,&quot;width&quot;:846.72}"/>
</p:tagLst>
</file>

<file path=ppt/tags/tag4.xml><?xml version="1.0" encoding="utf-8"?>
<p:tagLst xmlns:p="http://schemas.openxmlformats.org/presentationml/2006/main">
  <p:tag name="KSO_WM_DIAGRAM_VIRTUALLY_FRAME" val="{&quot;height&quot;:320.71992125984247,&quot;left&quot;:56.879999999999995,&quot;top&quot;:66.56007874015748,&quot;width&quot;:846.72}"/>
</p:tagLst>
</file>

<file path=ppt/tags/tag5.xml><?xml version="1.0" encoding="utf-8"?>
<p:tagLst xmlns:p="http://schemas.openxmlformats.org/presentationml/2006/main">
  <p:tag name="KSO_WM_DIAGRAM_VIRTUALLY_FRAME" val="{&quot;height&quot;:320.71992125984247,&quot;left&quot;:56.879999999999995,&quot;top&quot;:66.56007874015748,&quot;width&quot;:846.72}"/>
</p:tagLst>
</file>

<file path=ppt/tags/tag6.xml><?xml version="1.0" encoding="utf-8"?>
<p:tagLst xmlns:p="http://schemas.openxmlformats.org/presentationml/2006/main">
  <p:tag name="KSO_WM_DIAGRAM_VIRTUALLY_FRAME" val="{&quot;height&quot;:320.71992125984247,&quot;left&quot;:56.879999999999995,&quot;top&quot;:66.56007874015748,&quot;width&quot;:846.72}"/>
</p:tagLst>
</file>

<file path=ppt/tags/tag7.xml><?xml version="1.0" encoding="utf-8"?>
<p:tagLst xmlns:p="http://schemas.openxmlformats.org/presentationml/2006/main">
  <p:tag name="KSO_WM_DIAGRAM_VIRTUALLY_FRAME" val="{&quot;height&quot;:320.71992125984247,&quot;left&quot;:56.879999999999995,&quot;top&quot;:66.56007874015748,&quot;width&quot;:846.72}"/>
</p:tagLst>
</file>

<file path=ppt/tags/tag8.xml><?xml version="1.0" encoding="utf-8"?>
<p:tagLst xmlns:p="http://schemas.openxmlformats.org/presentationml/2006/main">
  <p:tag name="KSO_WM_DIAGRAM_VIRTUALLY_FRAME" val="{&quot;height&quot;:320.71992125984247,&quot;left&quot;:56.879999999999995,&quot;top&quot;:66.56007874015748,&quot;width&quot;:846.72}"/>
</p:tagLst>
</file>

<file path=ppt/tags/tag9.xml><?xml version="1.0" encoding="utf-8"?>
<p:tagLst xmlns:p="http://schemas.openxmlformats.org/presentationml/2006/main">
  <p:tag name="KSO_WM_DIAGRAM_VIRTUALLY_FRAME" val="{&quot;height&quot;:320.71992125984247,&quot;left&quot;:56.879999999999995,&quot;top&quot;:66.56007874015748,&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75950</Words>
  <Application>WPS 演示</Application>
  <PresentationFormat>宽屏</PresentationFormat>
  <Paragraphs>1752</Paragraphs>
  <Slides>146</Slides>
  <Notes>123</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146</vt:i4>
      </vt:variant>
    </vt:vector>
  </HeadingPairs>
  <TitlesOfParts>
    <vt:vector size="168"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Cristina</cp:lastModifiedBy>
  <cp:revision>5</cp:revision>
  <dcterms:created xsi:type="dcterms:W3CDTF">2025-10-22T05:17:00Z</dcterms:created>
  <dcterms:modified xsi:type="dcterms:W3CDTF">2025-10-27T06:25:52Z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A08866502E4949F59522AB0E68D59BF4_12</vt:lpwstr>
  </property>
  <property fmtid="{D5CDD505-2E9C-101B-9397-08002B2CF9AE}" pid="3" name="KSOProductBuildVer">
    <vt:lpwstr>2052-12.1.0.18276</vt:lpwstr>
  </property>
</Properties>
</file>